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7"/>
  </p:notesMasterIdLst>
  <p:sldIdLst>
    <p:sldId id="256" r:id="rId3"/>
    <p:sldId id="268" r:id="rId4"/>
    <p:sldId id="257" r:id="rId5"/>
    <p:sldId id="258" r:id="rId6"/>
    <p:sldId id="259" r:id="rId7"/>
    <p:sldId id="260" r:id="rId8"/>
    <p:sldId id="261" r:id="rId9"/>
    <p:sldId id="262" r:id="rId10"/>
    <p:sldId id="263" r:id="rId11"/>
    <p:sldId id="264" r:id="rId12"/>
    <p:sldId id="265" r:id="rId13"/>
    <p:sldId id="266" r:id="rId14"/>
    <p:sldId id="267" r:id="rId15"/>
    <p:sldId id="269" r:id="rId16"/>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682A8E-552D-42C6-90DF-810C56A4B7D8}" type="datetimeFigureOut">
              <a:rPr lang="es-CL" smtClean="0"/>
              <a:t>28-11-2015</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9EA49B-8233-4794-AE93-67D57516FBCA}" type="slidenum">
              <a:rPr lang="es-CL" smtClean="0"/>
              <a:t>‹Nº›</a:t>
            </a:fld>
            <a:endParaRPr lang="es-CL"/>
          </a:p>
        </p:txBody>
      </p:sp>
    </p:spTree>
    <p:extLst>
      <p:ext uri="{BB962C8B-B14F-4D97-AF65-F5344CB8AC3E}">
        <p14:creationId xmlns:p14="http://schemas.microsoft.com/office/powerpoint/2010/main" val="263840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879EA49B-8233-4794-AE93-67D57516FBCA}" type="slidenum">
              <a:rPr lang="es-CL" smtClean="0"/>
              <a:t>6</a:t>
            </a:fld>
            <a:endParaRPr lang="es-CL"/>
          </a:p>
        </p:txBody>
      </p:sp>
    </p:spTree>
    <p:extLst>
      <p:ext uri="{BB962C8B-B14F-4D97-AF65-F5344CB8AC3E}">
        <p14:creationId xmlns:p14="http://schemas.microsoft.com/office/powerpoint/2010/main" val="4290742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redondeado"/>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Título"/>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s-ES" smtClean="0"/>
              <a:t>Haga clic para modificar el estilo de título del patrón</a:t>
            </a:r>
            <a:endParaRPr kumimoji="0" lang="en-US"/>
          </a:p>
        </p:txBody>
      </p:sp>
      <p:sp>
        <p:nvSpPr>
          <p:cNvPr id="20" name="19 Subtítulo"/>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19" name="18 Marcador de fecha"/>
          <p:cNvSpPr>
            <a:spLocks noGrp="1"/>
          </p:cNvSpPr>
          <p:nvPr>
            <p:ph type="dt" sz="half" idx="10"/>
          </p:nvPr>
        </p:nvSpPr>
        <p:spPr/>
        <p:txBody>
          <a:bodyPr/>
          <a:lstStyle>
            <a:extLst/>
          </a:lstStyle>
          <a:p>
            <a:fld id="{295B7D44-FF7D-47EB-8D9C-071DFB098B00}" type="datetimeFigureOut">
              <a:rPr lang="es-CL" smtClean="0"/>
              <a:pPr/>
              <a:t>28-11-2015</a:t>
            </a:fld>
            <a:endParaRPr lang="es-CL"/>
          </a:p>
        </p:txBody>
      </p:sp>
      <p:sp>
        <p:nvSpPr>
          <p:cNvPr id="8" name="7 Marcador de pie de página"/>
          <p:cNvSpPr>
            <a:spLocks noGrp="1"/>
          </p:cNvSpPr>
          <p:nvPr>
            <p:ph type="ftr" sz="quarter" idx="11"/>
          </p:nvPr>
        </p:nvSpPr>
        <p:spPr/>
        <p:txBody>
          <a:bodyPr/>
          <a:lstStyle>
            <a:extLst/>
          </a:lstStyle>
          <a:p>
            <a:endParaRPr lang="es-CL"/>
          </a:p>
        </p:txBody>
      </p:sp>
      <p:sp>
        <p:nvSpPr>
          <p:cNvPr id="11" name="10 Marcador de número de diapositiva"/>
          <p:cNvSpPr>
            <a:spLocks noGrp="1"/>
          </p:cNvSpPr>
          <p:nvPr>
            <p:ph type="sldNum" sz="quarter" idx="12"/>
          </p:nvPr>
        </p:nvSpPr>
        <p:spPr/>
        <p:txBody>
          <a:bodyPr/>
          <a:lstStyle>
            <a:extLst/>
          </a:lstStyle>
          <a:p>
            <a:fld id="{05D373CE-6E88-4FBC-8846-F359119BD29F}"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02920" y="530352"/>
            <a:ext cx="8183880" cy="4187952"/>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95B7D44-FF7D-47EB-8D9C-071DFB098B00}" type="datetimeFigureOut">
              <a:rPr lang="es-CL" smtClean="0"/>
              <a:pPr/>
              <a:t>28-11-2015</a:t>
            </a:fld>
            <a:endParaRPr lang="es-CL"/>
          </a:p>
        </p:txBody>
      </p:sp>
      <p:sp>
        <p:nvSpPr>
          <p:cNvPr id="5" name="4 Marcador de pie de página"/>
          <p:cNvSpPr>
            <a:spLocks noGrp="1"/>
          </p:cNvSpPr>
          <p:nvPr>
            <p:ph type="ftr" sz="quarter" idx="11"/>
          </p:nvPr>
        </p:nvSpPr>
        <p:spPr/>
        <p:txBody>
          <a:bodyPr/>
          <a:lstStyle>
            <a:extLst/>
          </a:lstStyle>
          <a:p>
            <a:endParaRPr lang="es-CL"/>
          </a:p>
        </p:txBody>
      </p:sp>
      <p:sp>
        <p:nvSpPr>
          <p:cNvPr id="6" name="5 Marcador de número de diapositiva"/>
          <p:cNvSpPr>
            <a:spLocks noGrp="1"/>
          </p:cNvSpPr>
          <p:nvPr>
            <p:ph type="sldNum" sz="quarter" idx="12"/>
          </p:nvPr>
        </p:nvSpPr>
        <p:spPr/>
        <p:txBody>
          <a:bodyPr/>
          <a:lstStyle>
            <a:extLst/>
          </a:lstStyle>
          <a:p>
            <a:fld id="{05D373CE-6E88-4FBC-8846-F359119BD29F}"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533404"/>
            <a:ext cx="1981200" cy="5257799"/>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33400" y="533402"/>
            <a:ext cx="5943600" cy="525780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95B7D44-FF7D-47EB-8D9C-071DFB098B00}" type="datetimeFigureOut">
              <a:rPr lang="es-CL" smtClean="0"/>
              <a:pPr/>
              <a:t>28-11-2015</a:t>
            </a:fld>
            <a:endParaRPr lang="es-CL"/>
          </a:p>
        </p:txBody>
      </p:sp>
      <p:sp>
        <p:nvSpPr>
          <p:cNvPr id="5" name="4 Marcador de pie de página"/>
          <p:cNvSpPr>
            <a:spLocks noGrp="1"/>
          </p:cNvSpPr>
          <p:nvPr>
            <p:ph type="ftr" sz="quarter" idx="11"/>
          </p:nvPr>
        </p:nvSpPr>
        <p:spPr/>
        <p:txBody>
          <a:bodyPr/>
          <a:lstStyle>
            <a:extLst/>
          </a:lstStyle>
          <a:p>
            <a:endParaRPr lang="es-CL"/>
          </a:p>
        </p:txBody>
      </p:sp>
      <p:sp>
        <p:nvSpPr>
          <p:cNvPr id="6" name="5 Marcador de número de diapositiva"/>
          <p:cNvSpPr>
            <a:spLocks noGrp="1"/>
          </p:cNvSpPr>
          <p:nvPr>
            <p:ph type="sldNum" sz="quarter" idx="12"/>
          </p:nvPr>
        </p:nvSpPr>
        <p:spPr/>
        <p:txBody>
          <a:bodyPr/>
          <a:lstStyle>
            <a:extLst/>
          </a:lstStyle>
          <a:p>
            <a:fld id="{05D373CE-6E88-4FBC-8846-F359119BD29F}" type="slidenum">
              <a:rPr lang="es-CL" smtClean="0"/>
              <a:pPr/>
              <a:t>‹Nº›</a:t>
            </a:fld>
            <a:endParaRPr lang="es-C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295B7D44-FF7D-47EB-8D9C-071DFB098B00}" type="datetimeFigureOut">
              <a:rPr lang="es-CL" smtClean="0"/>
              <a:pPr/>
              <a:t>28-11-2015</a:t>
            </a:fld>
            <a:endParaRPr lang="es-CL"/>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CL"/>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05D373CE-6E88-4FBC-8846-F359119BD29F}" type="slidenum">
              <a:rPr lang="es-CL" smtClean="0"/>
              <a:pPr/>
              <a:t>‹Nº›</a:t>
            </a:fld>
            <a:endParaRPr lang="es-CL"/>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95B7D44-FF7D-47EB-8D9C-071DFB098B00}" type="datetimeFigureOut">
              <a:rPr lang="es-CL" smtClean="0"/>
              <a:pPr/>
              <a:t>28-11-2015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D373CE-6E88-4FBC-8846-F359119BD29F}" type="slidenum">
              <a:rPr lang="es-CL" smtClean="0"/>
              <a:pPr/>
              <a:t>‹Nº›</a:t>
            </a:fld>
            <a:endParaRPr lang="es-CL"/>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95B7D44-FF7D-47EB-8D9C-071DFB098B00}" type="datetimeFigureOut">
              <a:rPr lang="es-CL" smtClean="0"/>
              <a:pPr/>
              <a:t>28-11-2015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D373CE-6E88-4FBC-8846-F359119BD29F}" type="slidenum">
              <a:rPr lang="es-CL" smtClean="0"/>
              <a:pPr/>
              <a:t>‹Nº›</a:t>
            </a:fld>
            <a:endParaRPr lang="es-CL"/>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295B7D44-FF7D-47EB-8D9C-071DFB098B00}" type="datetimeFigureOut">
              <a:rPr lang="es-CL" smtClean="0"/>
              <a:pPr/>
              <a:t>28-11-2015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05D373CE-6E88-4FBC-8846-F359119BD29F}" type="slidenum">
              <a:rPr lang="es-CL" smtClean="0"/>
              <a:pPr/>
              <a:t>‹Nº›</a:t>
            </a:fld>
            <a:endParaRPr lang="es-CL"/>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95B7D44-FF7D-47EB-8D9C-071DFB098B00}" type="datetimeFigureOut">
              <a:rPr lang="es-CL" smtClean="0"/>
              <a:pPr/>
              <a:t>28-11-2015</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05D373CE-6E88-4FBC-8846-F359119BD29F}" type="slidenum">
              <a:rPr lang="es-CL" smtClean="0"/>
              <a:pPr/>
              <a:t>‹Nº›</a:t>
            </a:fld>
            <a:endParaRPr lang="es-CL"/>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295B7D44-FF7D-47EB-8D9C-071DFB098B00}" type="datetimeFigureOut">
              <a:rPr lang="es-CL" smtClean="0"/>
              <a:pPr/>
              <a:t>28-11-2015</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05D373CE-6E88-4FBC-8846-F359119BD29F}" type="slidenum">
              <a:rPr lang="es-CL" smtClean="0"/>
              <a:pPr/>
              <a:t>‹Nº›</a:t>
            </a:fld>
            <a:endParaRPr lang="es-CL"/>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5B7D44-FF7D-47EB-8D9C-071DFB098B00}" type="datetimeFigureOut">
              <a:rPr lang="es-CL" smtClean="0"/>
              <a:pPr/>
              <a:t>28-11-2015</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05D373CE-6E88-4FBC-8846-F359119BD29F}" type="slidenum">
              <a:rPr lang="es-CL" smtClean="0"/>
              <a:pPr/>
              <a:t>‹Nº›</a:t>
            </a:fld>
            <a:endParaRPr lang="es-CL"/>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95B7D44-FF7D-47EB-8D9C-071DFB098B00}" type="datetimeFigureOut">
              <a:rPr lang="es-CL" smtClean="0"/>
              <a:pPr/>
              <a:t>28-11-2015</a:t>
            </a:fld>
            <a:endParaRPr lang="es-CL"/>
          </a:p>
        </p:txBody>
      </p:sp>
      <p:sp>
        <p:nvSpPr>
          <p:cNvPr id="7" name="Slide Number Placeholder 6"/>
          <p:cNvSpPr>
            <a:spLocks noGrp="1"/>
          </p:cNvSpPr>
          <p:nvPr>
            <p:ph type="sldNum" sz="quarter" idx="12"/>
          </p:nvPr>
        </p:nvSpPr>
        <p:spPr/>
        <p:txBody>
          <a:bodyPr/>
          <a:lstStyle/>
          <a:p>
            <a:fld id="{05D373CE-6E88-4FBC-8846-F359119BD29F}" type="slidenum">
              <a:rPr lang="es-CL" smtClean="0"/>
              <a:pPr/>
              <a:t>‹Nº›</a:t>
            </a:fld>
            <a:endParaRPr lang="es-CL"/>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CL"/>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502920" y="530352"/>
            <a:ext cx="8183880" cy="4187952"/>
          </a:xfrm>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95B7D44-FF7D-47EB-8D9C-071DFB098B00}" type="datetimeFigureOut">
              <a:rPr lang="es-CL" smtClean="0"/>
              <a:pPr/>
              <a:t>28-11-2015</a:t>
            </a:fld>
            <a:endParaRPr lang="es-CL"/>
          </a:p>
        </p:txBody>
      </p:sp>
      <p:sp>
        <p:nvSpPr>
          <p:cNvPr id="5" name="4 Marcador de pie de página"/>
          <p:cNvSpPr>
            <a:spLocks noGrp="1"/>
          </p:cNvSpPr>
          <p:nvPr>
            <p:ph type="ftr" sz="quarter" idx="11"/>
          </p:nvPr>
        </p:nvSpPr>
        <p:spPr/>
        <p:txBody>
          <a:bodyPr/>
          <a:lstStyle>
            <a:extLst/>
          </a:lstStyle>
          <a:p>
            <a:endParaRPr lang="es-CL"/>
          </a:p>
        </p:txBody>
      </p:sp>
      <p:sp>
        <p:nvSpPr>
          <p:cNvPr id="6" name="5 Marcador de número de diapositiva"/>
          <p:cNvSpPr>
            <a:spLocks noGrp="1"/>
          </p:cNvSpPr>
          <p:nvPr>
            <p:ph type="sldNum" sz="quarter" idx="12"/>
          </p:nvPr>
        </p:nvSpPr>
        <p:spPr/>
        <p:txBody>
          <a:bodyPr/>
          <a:lstStyle>
            <a:extLst/>
          </a:lstStyle>
          <a:p>
            <a:fld id="{05D373CE-6E88-4FBC-8846-F359119BD29F}" type="slidenum">
              <a:rPr lang="es-CL" smtClean="0"/>
              <a:pPr/>
              <a:t>‹Nº›</a:t>
            </a:fld>
            <a:endParaRPr lang="es-CL"/>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95B7D44-FF7D-47EB-8D9C-071DFB098B00}" type="datetimeFigureOut">
              <a:rPr lang="es-CL" smtClean="0"/>
              <a:pPr/>
              <a:t>28-11-2015</a:t>
            </a:fld>
            <a:endParaRPr lang="es-CL"/>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CL"/>
          </a:p>
        </p:txBody>
      </p:sp>
      <p:sp>
        <p:nvSpPr>
          <p:cNvPr id="7" name="Slide Number Placeholder 6"/>
          <p:cNvSpPr>
            <a:spLocks noGrp="1"/>
          </p:cNvSpPr>
          <p:nvPr>
            <p:ph type="sldNum" sz="quarter" idx="12"/>
          </p:nvPr>
        </p:nvSpPr>
        <p:spPr/>
        <p:txBody>
          <a:bodyPr/>
          <a:lstStyle/>
          <a:p>
            <a:fld id="{05D373CE-6E88-4FBC-8846-F359119BD29F}" type="slidenum">
              <a:rPr lang="es-CL" smtClean="0"/>
              <a:pPr/>
              <a:t>‹Nº›</a:t>
            </a:fld>
            <a:endParaRPr lang="es-CL"/>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95B7D44-FF7D-47EB-8D9C-071DFB098B00}" type="datetimeFigureOut">
              <a:rPr lang="es-CL" smtClean="0"/>
              <a:pPr/>
              <a:t>28-11-2015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D373CE-6E88-4FBC-8846-F359119BD29F}" type="slidenum">
              <a:rPr lang="es-CL" smtClean="0"/>
              <a:pPr/>
              <a:t>‹Nº›</a:t>
            </a:fld>
            <a:endParaRPr lang="es-CL"/>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95B7D44-FF7D-47EB-8D9C-071DFB098B00}" type="datetimeFigureOut">
              <a:rPr lang="es-CL" smtClean="0"/>
              <a:pPr/>
              <a:t>28-11-2015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D373CE-6E88-4FBC-8846-F359119BD29F}"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13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redondeado"/>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295B7D44-FF7D-47EB-8D9C-071DFB098B00}" type="datetimeFigureOut">
              <a:rPr lang="es-CL" smtClean="0"/>
              <a:pPr/>
              <a:t>28-11-2015</a:t>
            </a:fld>
            <a:endParaRPr lang="es-CL"/>
          </a:p>
        </p:txBody>
      </p:sp>
      <p:sp>
        <p:nvSpPr>
          <p:cNvPr id="5" name="4 Marcador de pie de página"/>
          <p:cNvSpPr>
            <a:spLocks noGrp="1"/>
          </p:cNvSpPr>
          <p:nvPr>
            <p:ph type="ftr" sz="quarter" idx="11"/>
          </p:nvPr>
        </p:nvSpPr>
        <p:spPr/>
        <p:txBody>
          <a:bodyPr/>
          <a:lstStyle>
            <a:extLst/>
          </a:lstStyle>
          <a:p>
            <a:endParaRPr lang="es-CL"/>
          </a:p>
        </p:txBody>
      </p:sp>
      <p:sp>
        <p:nvSpPr>
          <p:cNvPr id="6" name="5 Marcador de número de diapositiva"/>
          <p:cNvSpPr>
            <a:spLocks noGrp="1"/>
          </p:cNvSpPr>
          <p:nvPr>
            <p:ph type="sldNum" sz="quarter" idx="12"/>
          </p:nvPr>
        </p:nvSpPr>
        <p:spPr/>
        <p:txBody>
          <a:bodyPr/>
          <a:lstStyle>
            <a:extLst/>
          </a:lstStyle>
          <a:p>
            <a:fld id="{05D373CE-6E88-4FBC-8846-F359119BD29F}" type="slidenum">
              <a:rPr lang="es-CL" smtClean="0"/>
              <a:pPr/>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95B7D44-FF7D-47EB-8D9C-071DFB098B00}" type="datetimeFigureOut">
              <a:rPr lang="es-CL" smtClean="0"/>
              <a:pPr/>
              <a:t>28-11-2015</a:t>
            </a:fld>
            <a:endParaRPr lang="es-CL"/>
          </a:p>
        </p:txBody>
      </p:sp>
      <p:sp>
        <p:nvSpPr>
          <p:cNvPr id="6" name="5 Marcador de pie de página"/>
          <p:cNvSpPr>
            <a:spLocks noGrp="1"/>
          </p:cNvSpPr>
          <p:nvPr>
            <p:ph type="ftr" sz="quarter" idx="11"/>
          </p:nvPr>
        </p:nvSpPr>
        <p:spPr/>
        <p:txBody>
          <a:bodyPr/>
          <a:lstStyle>
            <a:extLst/>
          </a:lstStyle>
          <a:p>
            <a:endParaRPr lang="es-CL"/>
          </a:p>
        </p:txBody>
      </p:sp>
      <p:sp>
        <p:nvSpPr>
          <p:cNvPr id="7" name="6 Marcador de número de diapositiva"/>
          <p:cNvSpPr>
            <a:spLocks noGrp="1"/>
          </p:cNvSpPr>
          <p:nvPr>
            <p:ph type="sldNum" sz="quarter" idx="12"/>
          </p:nvPr>
        </p:nvSpPr>
        <p:spPr/>
        <p:txBody>
          <a:bodyPr/>
          <a:lstStyle>
            <a:extLst/>
          </a:lstStyle>
          <a:p>
            <a:fld id="{05D373CE-6E88-4FBC-8846-F359119BD29F}"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nchor="b"/>
          <a:lstStyle>
            <a:lvl1pPr>
              <a:defRPr b="1"/>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295B7D44-FF7D-47EB-8D9C-071DFB098B00}" type="datetimeFigureOut">
              <a:rPr lang="es-CL" smtClean="0"/>
              <a:pPr/>
              <a:t>28-11-2015</a:t>
            </a:fld>
            <a:endParaRPr lang="es-CL"/>
          </a:p>
        </p:txBody>
      </p:sp>
      <p:sp>
        <p:nvSpPr>
          <p:cNvPr id="8" name="7 Marcador de pie de página"/>
          <p:cNvSpPr>
            <a:spLocks noGrp="1"/>
          </p:cNvSpPr>
          <p:nvPr>
            <p:ph type="ftr" sz="quarter" idx="11"/>
          </p:nvPr>
        </p:nvSpPr>
        <p:spPr/>
        <p:txBody>
          <a:bodyPr/>
          <a:lstStyle>
            <a:extLst/>
          </a:lstStyle>
          <a:p>
            <a:endParaRPr lang="es-CL"/>
          </a:p>
        </p:txBody>
      </p:sp>
      <p:sp>
        <p:nvSpPr>
          <p:cNvPr id="9" name="8 Marcador de número de diapositiva"/>
          <p:cNvSpPr>
            <a:spLocks noGrp="1"/>
          </p:cNvSpPr>
          <p:nvPr>
            <p:ph type="sldNum" sz="quarter" idx="12"/>
          </p:nvPr>
        </p:nvSpPr>
        <p:spPr/>
        <p:txBody>
          <a:bodyPr/>
          <a:lstStyle>
            <a:extLst/>
          </a:lstStyle>
          <a:p>
            <a:fld id="{05D373CE-6E88-4FBC-8846-F359119BD29F}"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295B7D44-FF7D-47EB-8D9C-071DFB098B00}" type="datetimeFigureOut">
              <a:rPr lang="es-CL" smtClean="0"/>
              <a:pPr/>
              <a:t>28-11-2015</a:t>
            </a:fld>
            <a:endParaRPr lang="es-CL"/>
          </a:p>
        </p:txBody>
      </p:sp>
      <p:sp>
        <p:nvSpPr>
          <p:cNvPr id="4" name="3 Marcador de pie de página"/>
          <p:cNvSpPr>
            <a:spLocks noGrp="1"/>
          </p:cNvSpPr>
          <p:nvPr>
            <p:ph type="ftr" sz="quarter" idx="11"/>
          </p:nvPr>
        </p:nvSpPr>
        <p:spPr/>
        <p:txBody>
          <a:bodyPr/>
          <a:lstStyle>
            <a:extLst/>
          </a:lstStyle>
          <a:p>
            <a:endParaRPr lang="es-CL"/>
          </a:p>
        </p:txBody>
      </p:sp>
      <p:sp>
        <p:nvSpPr>
          <p:cNvPr id="5" name="4 Marcador de número de diapositiva"/>
          <p:cNvSpPr>
            <a:spLocks noGrp="1"/>
          </p:cNvSpPr>
          <p:nvPr>
            <p:ph type="sldNum" sz="quarter" idx="12"/>
          </p:nvPr>
        </p:nvSpPr>
        <p:spPr/>
        <p:txBody>
          <a:bodyPr/>
          <a:lstStyle>
            <a:extLst/>
          </a:lstStyle>
          <a:p>
            <a:fld id="{05D373CE-6E88-4FBC-8846-F359119BD29F}"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295B7D44-FF7D-47EB-8D9C-071DFB098B00}" type="datetimeFigureOut">
              <a:rPr lang="es-CL" smtClean="0"/>
              <a:pPr/>
              <a:t>28-11-2015</a:t>
            </a:fld>
            <a:endParaRPr lang="es-CL"/>
          </a:p>
        </p:txBody>
      </p:sp>
      <p:sp>
        <p:nvSpPr>
          <p:cNvPr id="3" name="2 Marcador de pie de página"/>
          <p:cNvSpPr>
            <a:spLocks noGrp="1"/>
          </p:cNvSpPr>
          <p:nvPr>
            <p:ph type="ftr" sz="quarter" idx="11"/>
          </p:nvPr>
        </p:nvSpPr>
        <p:spPr/>
        <p:txBody>
          <a:bodyPr/>
          <a:lstStyle>
            <a:extLst/>
          </a:lstStyle>
          <a:p>
            <a:endParaRPr lang="es-CL"/>
          </a:p>
        </p:txBody>
      </p:sp>
      <p:sp>
        <p:nvSpPr>
          <p:cNvPr id="4" name="3 Marcador de número de diapositiva"/>
          <p:cNvSpPr>
            <a:spLocks noGrp="1"/>
          </p:cNvSpPr>
          <p:nvPr>
            <p:ph type="sldNum" sz="quarter" idx="12"/>
          </p:nvPr>
        </p:nvSpPr>
        <p:spPr/>
        <p:txBody>
          <a:bodyPr/>
          <a:lstStyle>
            <a:extLst/>
          </a:lstStyle>
          <a:p>
            <a:fld id="{05D373CE-6E88-4FBC-8846-F359119BD29F}"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95B7D44-FF7D-47EB-8D9C-071DFB098B00}" type="datetimeFigureOut">
              <a:rPr lang="es-CL" smtClean="0"/>
              <a:pPr/>
              <a:t>28-11-2015</a:t>
            </a:fld>
            <a:endParaRPr lang="es-CL"/>
          </a:p>
        </p:txBody>
      </p:sp>
      <p:sp>
        <p:nvSpPr>
          <p:cNvPr id="6" name="5 Marcador de pie de página"/>
          <p:cNvSpPr>
            <a:spLocks noGrp="1"/>
          </p:cNvSpPr>
          <p:nvPr>
            <p:ph type="ftr" sz="quarter" idx="11"/>
          </p:nvPr>
        </p:nvSpPr>
        <p:spPr/>
        <p:txBody>
          <a:bodyPr/>
          <a:lstStyle>
            <a:extLst/>
          </a:lstStyle>
          <a:p>
            <a:endParaRPr lang="es-CL"/>
          </a:p>
        </p:txBody>
      </p:sp>
      <p:sp>
        <p:nvSpPr>
          <p:cNvPr id="7" name="6 Marcador de número de diapositiva"/>
          <p:cNvSpPr>
            <a:spLocks noGrp="1"/>
          </p:cNvSpPr>
          <p:nvPr>
            <p:ph type="sldNum" sz="quarter" idx="12"/>
          </p:nvPr>
        </p:nvSpPr>
        <p:spPr/>
        <p:txBody>
          <a:bodyPr/>
          <a:lstStyle>
            <a:extLst/>
          </a:lstStyle>
          <a:p>
            <a:fld id="{05D373CE-6E88-4FBC-8846-F359119BD29F}"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dondear rectángulo de esquina sencilla"/>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95B7D44-FF7D-47EB-8D9C-071DFB098B00}" type="datetimeFigureOut">
              <a:rPr lang="es-CL" smtClean="0"/>
              <a:pPr/>
              <a:t>28-11-2015</a:t>
            </a:fld>
            <a:endParaRPr lang="es-CL"/>
          </a:p>
        </p:txBody>
      </p:sp>
      <p:sp>
        <p:nvSpPr>
          <p:cNvPr id="6" name="5 Marcador de pie de página"/>
          <p:cNvSpPr>
            <a:spLocks noGrp="1"/>
          </p:cNvSpPr>
          <p:nvPr>
            <p:ph type="ftr" sz="quarter" idx="11"/>
          </p:nvPr>
        </p:nvSpPr>
        <p:spPr/>
        <p:txBody>
          <a:bodyPr/>
          <a:lstStyle>
            <a:extLst/>
          </a:lstStyle>
          <a:p>
            <a:endParaRPr lang="es-CL"/>
          </a:p>
        </p:txBody>
      </p:sp>
      <p:sp>
        <p:nvSpPr>
          <p:cNvPr id="7" name="6 Marcador de número de diapositiva"/>
          <p:cNvSpPr>
            <a:spLocks noGrp="1"/>
          </p:cNvSpPr>
          <p:nvPr>
            <p:ph type="sldNum" sz="quarter" idx="12"/>
          </p:nvPr>
        </p:nvSpPr>
        <p:spPr/>
        <p:txBody>
          <a:bodyPr/>
          <a:lstStyle>
            <a:extLst/>
          </a:lstStyle>
          <a:p>
            <a:fld id="{05D373CE-6E88-4FBC-8846-F359119BD29F}" type="slidenum">
              <a:rPr lang="es-CL" smtClean="0"/>
              <a:pPr/>
              <a:t>‹Nº›</a:t>
            </a:fld>
            <a:endParaRPr lang="es-CL"/>
          </a:p>
        </p:txBody>
      </p:sp>
      <p:sp>
        <p:nvSpPr>
          <p:cNvPr id="3" name="2 Marcador de posición de imagen"/>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s-ES" smtClean="0"/>
              <a:t>Haga clic en el icono para agregar una imagen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redondeado"/>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Marcador de título"/>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s-ES" smtClean="0"/>
              <a:t>Haga clic para modificar el estilo de título del patrón</a:t>
            </a:r>
            <a:endParaRPr kumimoji="0" lang="en-US"/>
          </a:p>
        </p:txBody>
      </p:sp>
      <p:sp>
        <p:nvSpPr>
          <p:cNvPr id="4" name="3 Marcador de texto"/>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5" name="24 Marcador de fecha"/>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95B7D44-FF7D-47EB-8D9C-071DFB098B00}" type="datetimeFigureOut">
              <a:rPr lang="es-CL" smtClean="0"/>
              <a:pPr/>
              <a:t>28-11-2015</a:t>
            </a:fld>
            <a:endParaRPr lang="es-CL"/>
          </a:p>
        </p:txBody>
      </p:sp>
      <p:sp>
        <p:nvSpPr>
          <p:cNvPr id="18" name="17 Marcador de pie de página"/>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s-CL"/>
          </a:p>
        </p:txBody>
      </p:sp>
      <p:sp>
        <p:nvSpPr>
          <p:cNvPr id="5" name="4 Marcador de número de diapositiva"/>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5D373CE-6E88-4FBC-8846-F359119BD29F}"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295B7D44-FF7D-47EB-8D9C-071DFB098B00}" type="datetimeFigureOut">
              <a:rPr lang="es-CL" smtClean="0"/>
              <a:pPr/>
              <a:t>28-11-2015</a:t>
            </a:fld>
            <a:endParaRPr lang="es-CL"/>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CL"/>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05D373CE-6E88-4FBC-8846-F359119BD29F}"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95536" y="1628800"/>
            <a:ext cx="8229600" cy="1470025"/>
          </a:xfrm>
        </p:spPr>
        <p:txBody>
          <a:bodyPr>
            <a:normAutofit fontScale="90000"/>
          </a:bodyPr>
          <a:lstStyle/>
          <a:p>
            <a:r>
              <a:rPr lang="es-ES" sz="3600" b="1" dirty="0">
                <a:solidFill>
                  <a:schemeClr val="tx1"/>
                </a:solidFill>
              </a:rPr>
              <a:t>Contenidos fundamentales  de la bula sobre el año de la Misericordia del Papa Francisco</a:t>
            </a:r>
            <a:r>
              <a:rPr lang="es-CL" dirty="0">
                <a:solidFill>
                  <a:schemeClr val="tx1"/>
                </a:solidFill>
              </a:rPr>
              <a:t/>
            </a:r>
            <a:br>
              <a:rPr lang="es-CL" dirty="0">
                <a:solidFill>
                  <a:schemeClr val="tx1"/>
                </a:solidFill>
              </a:rPr>
            </a:br>
            <a:endParaRPr lang="es-CL" dirty="0">
              <a:solidFill>
                <a:schemeClr val="tx1"/>
              </a:solidFill>
            </a:endParaRPr>
          </a:p>
        </p:txBody>
      </p:sp>
      <p:sp>
        <p:nvSpPr>
          <p:cNvPr id="3" name="2 Subtítulo"/>
          <p:cNvSpPr>
            <a:spLocks noGrp="1"/>
          </p:cNvSpPr>
          <p:nvPr>
            <p:ph type="subTitle" idx="1"/>
          </p:nvPr>
        </p:nvSpPr>
        <p:spPr/>
        <p:txBody>
          <a:bodyPr>
            <a:normAutofit fontScale="92500" lnSpcReduction="20000"/>
          </a:bodyPr>
          <a:lstStyle/>
          <a:p>
            <a:r>
              <a:rPr lang="es-CL" sz="3600" b="1" dirty="0" smtClean="0">
                <a:solidFill>
                  <a:schemeClr val="tx1"/>
                </a:solidFill>
              </a:rPr>
              <a:t>Asamblea  </a:t>
            </a:r>
            <a:r>
              <a:rPr lang="es-CL" sz="3600" b="1" dirty="0">
                <a:solidFill>
                  <a:schemeClr val="tx1"/>
                </a:solidFill>
              </a:rPr>
              <a:t>Pastoral Diocesana  28 de Noviembre del </a:t>
            </a:r>
            <a:r>
              <a:rPr lang="es-CL" sz="3600" b="1" dirty="0" smtClean="0">
                <a:solidFill>
                  <a:schemeClr val="tx1"/>
                </a:solidFill>
              </a:rPr>
              <a:t>2015.</a:t>
            </a:r>
            <a:endParaRPr lang="es-CL" sz="3600" b="1" dirty="0">
              <a:solidFill>
                <a:schemeClr val="tx1"/>
              </a:solidFill>
            </a:endParaRPr>
          </a:p>
        </p:txBody>
      </p:sp>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76056" y="4725144"/>
            <a:ext cx="1021407" cy="1656184"/>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95736" y="4633246"/>
            <a:ext cx="2437600" cy="1725364"/>
          </a:xfrm>
          <a:prstGeom prst="rect">
            <a:avLst/>
          </a:prstGeom>
        </p:spPr>
      </p:pic>
    </p:spTree>
    <p:extLst>
      <p:ext uri="{BB962C8B-B14F-4D97-AF65-F5344CB8AC3E}">
        <p14:creationId xmlns:p14="http://schemas.microsoft.com/office/powerpoint/2010/main" val="34672202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467544" y="836713"/>
            <a:ext cx="8568952" cy="5832648"/>
          </a:xfrm>
        </p:spPr>
        <p:txBody>
          <a:bodyPr>
            <a:normAutofit fontScale="92500"/>
          </a:bodyPr>
          <a:lstStyle/>
          <a:p>
            <a:pPr lvl="0"/>
            <a:r>
              <a:rPr lang="es-ES" sz="2400" dirty="0">
                <a:solidFill>
                  <a:schemeClr val="tx1"/>
                </a:solidFill>
              </a:rPr>
              <a:t>Vivir con mayor intensidad </a:t>
            </a:r>
            <a:r>
              <a:rPr lang="es-ES" sz="2400" b="1" dirty="0">
                <a:solidFill>
                  <a:schemeClr val="tx1"/>
                </a:solidFill>
              </a:rPr>
              <a:t>la cuaresma del año jubilar</a:t>
            </a:r>
            <a:r>
              <a:rPr lang="es-ES" sz="2400" dirty="0">
                <a:solidFill>
                  <a:schemeClr val="tx1"/>
                </a:solidFill>
              </a:rPr>
              <a:t>. (n.17) para redescubrir el rostro misericordioso del Padre para vivir el ayuno, la oración y caridad según el profeta Isaías 58,6-11</a:t>
            </a:r>
            <a:r>
              <a:rPr lang="es-ES" sz="2400" dirty="0" smtClean="0">
                <a:solidFill>
                  <a:schemeClr val="tx1"/>
                </a:solidFill>
              </a:rPr>
              <a:t>).</a:t>
            </a:r>
          </a:p>
          <a:p>
            <a:pPr lvl="0"/>
            <a:endParaRPr lang="es-CL" sz="2400" dirty="0">
              <a:solidFill>
                <a:schemeClr val="tx1"/>
              </a:solidFill>
            </a:endParaRPr>
          </a:p>
          <a:p>
            <a:pPr lvl="0"/>
            <a:r>
              <a:rPr lang="es-ES" sz="2400" b="1" dirty="0">
                <a:solidFill>
                  <a:schemeClr val="tx1"/>
                </a:solidFill>
              </a:rPr>
              <a:t>Momentos fuertes e intensos de oración</a:t>
            </a:r>
            <a:r>
              <a:rPr lang="es-ES" sz="2400" dirty="0">
                <a:solidFill>
                  <a:schemeClr val="tx1"/>
                </a:solidFill>
              </a:rPr>
              <a:t> como las </a:t>
            </a:r>
            <a:r>
              <a:rPr lang="es-ES" sz="2400" i="1" dirty="0">
                <a:solidFill>
                  <a:schemeClr val="tx1"/>
                </a:solidFill>
              </a:rPr>
              <a:t>24 horas para el Señor, </a:t>
            </a:r>
            <a:r>
              <a:rPr lang="es-ES" sz="2400" dirty="0">
                <a:solidFill>
                  <a:schemeClr val="tx1"/>
                </a:solidFill>
              </a:rPr>
              <a:t>de celebrarse durante el viernes y sábado que antecede el IV domingo de Cuaresma</a:t>
            </a:r>
            <a:r>
              <a:rPr lang="es-ES" sz="2400" i="1" dirty="0">
                <a:solidFill>
                  <a:schemeClr val="tx1"/>
                </a:solidFill>
              </a:rPr>
              <a:t>.(n.17</a:t>
            </a:r>
            <a:r>
              <a:rPr lang="es-ES" sz="2400" i="1" dirty="0" smtClean="0">
                <a:solidFill>
                  <a:schemeClr val="tx1"/>
                </a:solidFill>
              </a:rPr>
              <a:t>).</a:t>
            </a:r>
          </a:p>
          <a:p>
            <a:pPr lvl="0"/>
            <a:endParaRPr lang="es-CL" sz="2400" dirty="0">
              <a:solidFill>
                <a:schemeClr val="tx1"/>
              </a:solidFill>
            </a:endParaRPr>
          </a:p>
          <a:p>
            <a:pPr lvl="0"/>
            <a:r>
              <a:rPr lang="es-ES" sz="2400" b="1" dirty="0">
                <a:solidFill>
                  <a:schemeClr val="tx1"/>
                </a:solidFill>
              </a:rPr>
              <a:t>Acercarse al Sacramento de la Reconciliación </a:t>
            </a:r>
            <a:r>
              <a:rPr lang="es-ES" sz="2400" dirty="0">
                <a:solidFill>
                  <a:schemeClr val="tx1"/>
                </a:solidFill>
              </a:rPr>
              <a:t> (n.17) porque permite experimentar en carne propia la grandeza de la misericordia. </a:t>
            </a:r>
            <a:endParaRPr lang="es-ES" sz="2400" dirty="0" smtClean="0">
              <a:solidFill>
                <a:schemeClr val="tx1"/>
              </a:solidFill>
            </a:endParaRPr>
          </a:p>
          <a:p>
            <a:pPr lvl="0"/>
            <a:endParaRPr lang="es-CL" sz="2400" dirty="0">
              <a:solidFill>
                <a:schemeClr val="tx1"/>
              </a:solidFill>
            </a:endParaRPr>
          </a:p>
          <a:p>
            <a:pPr lvl="0"/>
            <a:r>
              <a:rPr lang="es-ES" sz="2400" dirty="0">
                <a:solidFill>
                  <a:schemeClr val="tx1"/>
                </a:solidFill>
              </a:rPr>
              <a:t> </a:t>
            </a:r>
            <a:r>
              <a:rPr lang="es-ES" sz="2400" b="1" dirty="0">
                <a:solidFill>
                  <a:schemeClr val="tx1"/>
                </a:solidFill>
              </a:rPr>
              <a:t>“Misioneros de la misericordia”</a:t>
            </a:r>
            <a:r>
              <a:rPr lang="es-ES" sz="2400" dirty="0">
                <a:solidFill>
                  <a:schemeClr val="tx1"/>
                </a:solidFill>
              </a:rPr>
              <a:t> también para perdonar pecados reservados a la Santa Sede.   Organizar </a:t>
            </a:r>
            <a:r>
              <a:rPr lang="es-ES" sz="2400" b="1" dirty="0">
                <a:solidFill>
                  <a:schemeClr val="tx1"/>
                </a:solidFill>
              </a:rPr>
              <a:t>“misiones para el pueblo</a:t>
            </a:r>
            <a:r>
              <a:rPr lang="es-ES" sz="2400" dirty="0">
                <a:solidFill>
                  <a:schemeClr val="tx1"/>
                </a:solidFill>
              </a:rPr>
              <a:t>” para anunciar la misericordia y vivir el sacramento del perdón. (n.18)</a:t>
            </a:r>
            <a:endParaRPr lang="es-CL" sz="2400" dirty="0">
              <a:solidFill>
                <a:schemeClr val="tx1"/>
              </a:solidFill>
            </a:endParaRPr>
          </a:p>
          <a:p>
            <a:endParaRPr lang="es-CL" dirty="0"/>
          </a:p>
        </p:txBody>
      </p:sp>
    </p:spTree>
    <p:extLst>
      <p:ext uri="{BB962C8B-B14F-4D97-AF65-F5344CB8AC3E}">
        <p14:creationId xmlns:p14="http://schemas.microsoft.com/office/powerpoint/2010/main" val="4216065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116632"/>
            <a:ext cx="7772400" cy="1362075"/>
          </a:xfrm>
        </p:spPr>
        <p:txBody>
          <a:bodyPr>
            <a:normAutofit/>
          </a:bodyPr>
          <a:lstStyle/>
          <a:p>
            <a:pPr algn="ctr"/>
            <a:r>
              <a:rPr lang="es-CL" sz="2000" b="1" dirty="0">
                <a:solidFill>
                  <a:schemeClr val="tx1"/>
                </a:solidFill>
              </a:rPr>
              <a:t>3ª </a:t>
            </a:r>
            <a:r>
              <a:rPr lang="es-CL" sz="2000" b="1" dirty="0" smtClean="0">
                <a:solidFill>
                  <a:schemeClr val="tx1"/>
                </a:solidFill>
              </a:rPr>
              <a:t>Parte: Contiene </a:t>
            </a:r>
            <a:r>
              <a:rPr lang="es-CL" sz="2000" b="1" dirty="0">
                <a:solidFill>
                  <a:schemeClr val="tx1"/>
                </a:solidFill>
              </a:rPr>
              <a:t>algunos llamados específicos  a personas y grupos determinados</a:t>
            </a:r>
            <a:r>
              <a:rPr lang="es-CL" sz="2000" b="1" dirty="0"/>
              <a:t>. </a:t>
            </a:r>
            <a:r>
              <a:rPr lang="es-CL" sz="2400" dirty="0" smtClean="0"/>
              <a:t/>
            </a:r>
            <a:br>
              <a:rPr lang="es-CL" sz="2400" dirty="0" smtClean="0"/>
            </a:br>
            <a:endParaRPr lang="es-CL" sz="2400" dirty="0"/>
          </a:p>
        </p:txBody>
      </p:sp>
      <p:sp>
        <p:nvSpPr>
          <p:cNvPr id="3" name="2 Marcador de texto"/>
          <p:cNvSpPr>
            <a:spLocks noGrp="1"/>
          </p:cNvSpPr>
          <p:nvPr>
            <p:ph type="body" idx="1"/>
          </p:nvPr>
        </p:nvSpPr>
        <p:spPr>
          <a:xfrm>
            <a:off x="395536" y="1412776"/>
            <a:ext cx="8352928" cy="5112568"/>
          </a:xfrm>
        </p:spPr>
        <p:txBody>
          <a:bodyPr>
            <a:normAutofit fontScale="92500" lnSpcReduction="10000"/>
          </a:bodyPr>
          <a:lstStyle/>
          <a:p>
            <a:r>
              <a:rPr lang="es-ES" b="1" dirty="0">
                <a:solidFill>
                  <a:schemeClr val="tx1"/>
                </a:solidFill>
              </a:rPr>
              <a:t>Que a todos llegue la palabra del perdón e invitación a la conversión  a todos, en especial</a:t>
            </a:r>
            <a:r>
              <a:rPr lang="es-ES" dirty="0">
                <a:solidFill>
                  <a:schemeClr val="tx1"/>
                </a:solidFill>
              </a:rPr>
              <a:t>: (n. 19, 20,21</a:t>
            </a:r>
            <a:r>
              <a:rPr lang="es-ES" dirty="0" smtClean="0">
                <a:solidFill>
                  <a:schemeClr val="tx1"/>
                </a:solidFill>
              </a:rPr>
              <a:t>)</a:t>
            </a:r>
          </a:p>
          <a:p>
            <a:endParaRPr lang="es-CL" dirty="0">
              <a:solidFill>
                <a:schemeClr val="tx1"/>
              </a:solidFill>
            </a:endParaRPr>
          </a:p>
          <a:p>
            <a:r>
              <a:rPr lang="es-ES" dirty="0">
                <a:solidFill>
                  <a:schemeClr val="tx1"/>
                </a:solidFill>
              </a:rPr>
              <a:t>+ Personas que se encuentra lejanas de la gracia de Dios debido a su conducta de vida: grupos criminales, por dinero manchado por la sangre.</a:t>
            </a:r>
            <a:endParaRPr lang="es-CL" dirty="0">
              <a:solidFill>
                <a:schemeClr val="tx1"/>
              </a:solidFill>
            </a:endParaRPr>
          </a:p>
          <a:p>
            <a:r>
              <a:rPr lang="es-ES" dirty="0">
                <a:solidFill>
                  <a:schemeClr val="tx1"/>
                </a:solidFill>
              </a:rPr>
              <a:t>+ Las personas promotoras o cómplices de corrupción.</a:t>
            </a:r>
            <a:endParaRPr lang="es-CL" dirty="0">
              <a:solidFill>
                <a:schemeClr val="tx1"/>
              </a:solidFill>
            </a:endParaRPr>
          </a:p>
          <a:p>
            <a:r>
              <a:rPr lang="es-ES" dirty="0">
                <a:solidFill>
                  <a:schemeClr val="tx1"/>
                </a:solidFill>
              </a:rPr>
              <a:t>+ la relación entre Justicia y misericordia en la sociedad</a:t>
            </a:r>
            <a:r>
              <a:rPr lang="es-ES" dirty="0" smtClean="0">
                <a:solidFill>
                  <a:schemeClr val="tx1"/>
                </a:solidFill>
              </a:rPr>
              <a:t>.</a:t>
            </a:r>
          </a:p>
          <a:p>
            <a:endParaRPr lang="es-CL" dirty="0">
              <a:solidFill>
                <a:schemeClr val="tx1"/>
              </a:solidFill>
            </a:endParaRPr>
          </a:p>
          <a:p>
            <a:r>
              <a:rPr lang="es-ES" dirty="0">
                <a:solidFill>
                  <a:schemeClr val="tx1"/>
                </a:solidFill>
              </a:rPr>
              <a:t>La </a:t>
            </a:r>
            <a:r>
              <a:rPr lang="es-ES" b="1" dirty="0">
                <a:solidFill>
                  <a:schemeClr val="tx1"/>
                </a:solidFill>
              </a:rPr>
              <a:t>INDULGENCIA</a:t>
            </a:r>
            <a:r>
              <a:rPr lang="es-ES" dirty="0">
                <a:solidFill>
                  <a:schemeClr val="tx1"/>
                </a:solidFill>
              </a:rPr>
              <a:t> en el año del jubileo. Explicación y relación con los méritos de Cristo y de los santos.  “La Iglesia vive la comunión de los santos” (n.22</a:t>
            </a:r>
            <a:r>
              <a:rPr lang="es-ES" dirty="0" smtClean="0">
                <a:solidFill>
                  <a:schemeClr val="tx1"/>
                </a:solidFill>
              </a:rPr>
              <a:t>)</a:t>
            </a:r>
          </a:p>
          <a:p>
            <a:endParaRPr lang="es-CL" dirty="0">
              <a:solidFill>
                <a:schemeClr val="tx1"/>
              </a:solidFill>
            </a:endParaRPr>
          </a:p>
          <a:p>
            <a:r>
              <a:rPr lang="es-ES" b="1" dirty="0">
                <a:solidFill>
                  <a:schemeClr val="tx1"/>
                </a:solidFill>
              </a:rPr>
              <a:t>Con otras religiones</a:t>
            </a:r>
            <a:r>
              <a:rPr lang="es-ES" dirty="0">
                <a:solidFill>
                  <a:schemeClr val="tx1"/>
                </a:solidFill>
              </a:rPr>
              <a:t>: La misericordia posee un valor que sobrepasa los confines de la Iglesia. Ella nos relaciona con el judaísmo y el islam… (n.23).  El año Jubilar puede favorecer la relación con otras religiones</a:t>
            </a:r>
            <a:r>
              <a:rPr lang="es-ES" dirty="0" smtClean="0">
                <a:solidFill>
                  <a:schemeClr val="tx1"/>
                </a:solidFill>
              </a:rPr>
              <a:t>…</a:t>
            </a:r>
          </a:p>
          <a:p>
            <a:endParaRPr lang="es-CL" dirty="0">
              <a:solidFill>
                <a:schemeClr val="tx1"/>
              </a:solidFill>
            </a:endParaRPr>
          </a:p>
          <a:p>
            <a:r>
              <a:rPr lang="es-ES" b="1" dirty="0">
                <a:solidFill>
                  <a:schemeClr val="tx1"/>
                </a:solidFill>
              </a:rPr>
              <a:t>María madre de Misericordia</a:t>
            </a:r>
            <a:r>
              <a:rPr lang="es-ES" dirty="0">
                <a:solidFill>
                  <a:schemeClr val="tx1"/>
                </a:solidFill>
              </a:rPr>
              <a:t>… Al pie de la Cruz.  (n.25)</a:t>
            </a:r>
            <a:endParaRPr lang="es-CL" dirty="0">
              <a:solidFill>
                <a:schemeClr val="tx1"/>
              </a:solidFill>
            </a:endParaRPr>
          </a:p>
          <a:p>
            <a:r>
              <a:rPr lang="es-ES" b="1" dirty="0">
                <a:solidFill>
                  <a:schemeClr val="tx1"/>
                </a:solidFill>
              </a:rPr>
              <a:t>Santos y beatos</a:t>
            </a:r>
            <a:r>
              <a:rPr lang="es-ES" dirty="0">
                <a:solidFill>
                  <a:schemeClr val="tx1"/>
                </a:solidFill>
              </a:rPr>
              <a:t> que hicieron de la misericordia su misión de vida.  S. Faustina </a:t>
            </a:r>
            <a:r>
              <a:rPr lang="es-ES" dirty="0" err="1">
                <a:solidFill>
                  <a:schemeClr val="tx1"/>
                </a:solidFill>
              </a:rPr>
              <a:t>Kowalska</a:t>
            </a:r>
            <a:r>
              <a:rPr lang="es-ES" dirty="0" smtClean="0">
                <a:solidFill>
                  <a:schemeClr val="tx1"/>
                </a:solidFill>
              </a:rPr>
              <a:t>.</a:t>
            </a:r>
          </a:p>
          <a:p>
            <a:endParaRPr lang="es-CL" dirty="0">
              <a:solidFill>
                <a:schemeClr val="tx1"/>
              </a:solidFill>
            </a:endParaRPr>
          </a:p>
          <a:p>
            <a:r>
              <a:rPr lang="es-ES" dirty="0">
                <a:solidFill>
                  <a:schemeClr val="tx1"/>
                </a:solidFill>
              </a:rPr>
              <a:t> En este Jubileo ¡Dejémonos sorprender por Dios!...</a:t>
            </a:r>
            <a:endParaRPr lang="es-CL" dirty="0">
              <a:solidFill>
                <a:schemeClr val="tx1"/>
              </a:solidFill>
            </a:endParaRPr>
          </a:p>
          <a:p>
            <a:endParaRPr lang="es-CL" dirty="0"/>
          </a:p>
        </p:txBody>
      </p:sp>
    </p:spTree>
    <p:extLst>
      <p:ext uri="{BB962C8B-B14F-4D97-AF65-F5344CB8AC3E}">
        <p14:creationId xmlns:p14="http://schemas.microsoft.com/office/powerpoint/2010/main" val="21780112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p:txBody>
          <a:bodyPr>
            <a:normAutofit fontScale="90000"/>
          </a:bodyPr>
          <a:lstStyle/>
          <a:p>
            <a:r>
              <a:rPr lang="es-ES" b="1" dirty="0"/>
              <a:t>“Acuérdate, Señor, de tu misericordia y de tu amor; que son eternos” (Sal.25,6)</a:t>
            </a:r>
            <a:r>
              <a:rPr lang="es-CL" dirty="0"/>
              <a:t/>
            </a:r>
            <a:br>
              <a:rPr lang="es-CL" dirty="0"/>
            </a:br>
            <a:endParaRPr lang="es-CL" dirty="0"/>
          </a:p>
        </p:txBody>
      </p:sp>
      <p:sp>
        <p:nvSpPr>
          <p:cNvPr id="4" name="3 Rectángulo"/>
          <p:cNvSpPr/>
          <p:nvPr/>
        </p:nvSpPr>
        <p:spPr>
          <a:xfrm>
            <a:off x="2123728" y="3717032"/>
            <a:ext cx="4569649" cy="369332"/>
          </a:xfrm>
          <a:prstGeom prst="rect">
            <a:avLst/>
          </a:prstGeom>
        </p:spPr>
        <p:txBody>
          <a:bodyPr wrap="none">
            <a:spAutoFit/>
          </a:bodyPr>
          <a:lstStyle/>
          <a:p>
            <a:r>
              <a:rPr lang="es-CL" dirty="0" smtClean="0"/>
              <a:t> En este Jubileo ¡Dejémonos sorprender por Dios!...</a:t>
            </a:r>
            <a:endParaRPr lang="es-CL"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8144" y="4221087"/>
            <a:ext cx="1257747" cy="206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4221086"/>
            <a:ext cx="2438400" cy="206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31852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4221088"/>
            <a:ext cx="7967856" cy="676656"/>
          </a:xfrm>
        </p:spPr>
        <p:txBody>
          <a:bodyPr>
            <a:normAutofit fontScale="90000"/>
          </a:bodyPr>
          <a:lstStyle/>
          <a:p>
            <a:r>
              <a:rPr lang="es-CL" dirty="0" smtClean="0">
                <a:solidFill>
                  <a:schemeClr val="tx1"/>
                </a:solidFill>
              </a:rPr>
              <a:t/>
            </a:r>
            <a:br>
              <a:rPr lang="es-CL" dirty="0" smtClean="0">
                <a:solidFill>
                  <a:schemeClr val="tx1"/>
                </a:solidFill>
              </a:rPr>
            </a:br>
            <a:r>
              <a:rPr lang="es-CL" dirty="0">
                <a:solidFill>
                  <a:schemeClr val="tx1"/>
                </a:solidFill>
              </a:rPr>
              <a:t/>
            </a:r>
            <a:br>
              <a:rPr lang="es-CL" dirty="0">
                <a:solidFill>
                  <a:schemeClr val="tx1"/>
                </a:solidFill>
              </a:rPr>
            </a:br>
            <a:r>
              <a:rPr lang="es-CL" dirty="0" smtClean="0">
                <a:solidFill>
                  <a:schemeClr val="tx1"/>
                </a:solidFill>
              </a:rPr>
              <a:t>Que es la misericordia para mi?</a:t>
            </a:r>
            <a:br>
              <a:rPr lang="es-CL" dirty="0" smtClean="0">
                <a:solidFill>
                  <a:schemeClr val="tx1"/>
                </a:solidFill>
              </a:rPr>
            </a:br>
            <a:r>
              <a:rPr lang="es-CL" dirty="0" smtClean="0">
                <a:solidFill>
                  <a:schemeClr val="tx1"/>
                </a:solidFill>
              </a:rPr>
              <a:t>Cuando experimento la misericordia?</a:t>
            </a:r>
            <a:br>
              <a:rPr lang="es-CL" dirty="0" smtClean="0">
                <a:solidFill>
                  <a:schemeClr val="tx1"/>
                </a:solidFill>
              </a:rPr>
            </a:br>
            <a:r>
              <a:rPr lang="es-CL" dirty="0" smtClean="0">
                <a:solidFill>
                  <a:schemeClr val="tx1"/>
                </a:solidFill>
              </a:rPr>
              <a:t>Que desafíos me pide el señor por medio del papa Francisco en el año de la Misericordia?</a:t>
            </a:r>
            <a:r>
              <a:rPr lang="es-CL" dirty="0" smtClean="0"/>
              <a:t/>
            </a:r>
            <a:br>
              <a:rPr lang="es-CL" dirty="0" smtClean="0"/>
            </a:br>
            <a:r>
              <a:rPr lang="es-CL" dirty="0" smtClean="0"/>
              <a:t>Pequeño plenario…</a:t>
            </a:r>
            <a:endParaRPr lang="es-CL" dirty="0"/>
          </a:p>
        </p:txBody>
      </p:sp>
    </p:spTree>
    <p:extLst>
      <p:ext uri="{BB962C8B-B14F-4D97-AF65-F5344CB8AC3E}">
        <p14:creationId xmlns:p14="http://schemas.microsoft.com/office/powerpoint/2010/main" val="26970646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1556792"/>
            <a:ext cx="2438400" cy="206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Título"/>
          <p:cNvSpPr>
            <a:spLocks noGrp="1"/>
          </p:cNvSpPr>
          <p:nvPr>
            <p:ph type="title"/>
          </p:nvPr>
        </p:nvSpPr>
        <p:spPr>
          <a:xfrm>
            <a:off x="1115616" y="4797152"/>
            <a:ext cx="6637468" cy="1362075"/>
          </a:xfrm>
        </p:spPr>
        <p:txBody>
          <a:bodyPr>
            <a:normAutofit fontScale="90000"/>
          </a:bodyPr>
          <a:lstStyle/>
          <a:p>
            <a:r>
              <a:rPr lang="es-CL" dirty="0" smtClean="0"/>
              <a:t>Cuales de estas acciones ya estamos viviendo?</a:t>
            </a:r>
            <a:br>
              <a:rPr lang="es-CL" dirty="0" smtClean="0"/>
            </a:br>
            <a:r>
              <a:rPr lang="es-CL" dirty="0" smtClean="0"/>
              <a:t/>
            </a:r>
            <a:br>
              <a:rPr lang="es-CL" dirty="0" smtClean="0"/>
            </a:br>
            <a:r>
              <a:rPr lang="es-CL" dirty="0" smtClean="0"/>
              <a:t>Que acciones concretas o actividades pastorales proponen para vivir este año jubilar de la misericordia y que refuerce nuestro quehacer pastoral?</a:t>
            </a:r>
            <a:endParaRPr lang="es-CL" dirty="0"/>
          </a:p>
        </p:txBody>
      </p:sp>
    </p:spTree>
    <p:extLst>
      <p:ext uri="{BB962C8B-B14F-4D97-AF65-F5344CB8AC3E}">
        <p14:creationId xmlns:p14="http://schemas.microsoft.com/office/powerpoint/2010/main" val="33258086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sp>
        <p:nvSpPr>
          <p:cNvPr id="3" name="2 Marcador de contenido"/>
          <p:cNvSpPr>
            <a:spLocks noGrp="1"/>
          </p:cNvSpPr>
          <p:nvPr>
            <p:ph idx="1"/>
          </p:nvPr>
        </p:nvSpPr>
        <p:spPr/>
        <p:txBody>
          <a:bodyPr/>
          <a:lstStyle/>
          <a:p>
            <a:endParaRPr lang="es-CL"/>
          </a:p>
        </p:txBody>
      </p:sp>
    </p:spTree>
    <p:extLst>
      <p:ext uri="{BB962C8B-B14F-4D97-AF65-F5344CB8AC3E}">
        <p14:creationId xmlns:p14="http://schemas.microsoft.com/office/powerpoint/2010/main" val="3356354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395536" y="908720"/>
            <a:ext cx="8568952" cy="5400600"/>
          </a:xfrm>
        </p:spPr>
        <p:txBody>
          <a:bodyPr>
            <a:normAutofit fontScale="92500" lnSpcReduction="20000"/>
          </a:bodyPr>
          <a:lstStyle/>
          <a:p>
            <a:r>
              <a:rPr lang="es-ES" sz="2600" dirty="0">
                <a:solidFill>
                  <a:schemeClr val="tx1"/>
                </a:solidFill>
              </a:rPr>
              <a:t>El documento que justifica y presenta el contenido para el Año Jubilar de la misericordia tiene 25  números que se pueden dividir en tres grandes  partes</a:t>
            </a:r>
            <a:r>
              <a:rPr lang="es-ES" sz="2600" dirty="0" smtClean="0">
                <a:solidFill>
                  <a:schemeClr val="tx1"/>
                </a:solidFill>
              </a:rPr>
              <a:t>:</a:t>
            </a:r>
          </a:p>
          <a:p>
            <a:endParaRPr lang="es-CL" sz="2600" dirty="0">
              <a:solidFill>
                <a:schemeClr val="tx1"/>
              </a:solidFill>
            </a:endParaRPr>
          </a:p>
          <a:p>
            <a:r>
              <a:rPr lang="es-ES" sz="2600" b="1" dirty="0">
                <a:solidFill>
                  <a:schemeClr val="tx1"/>
                </a:solidFill>
              </a:rPr>
              <a:t>1ª:</a:t>
            </a:r>
            <a:r>
              <a:rPr lang="es-ES" sz="2600" dirty="0">
                <a:solidFill>
                  <a:schemeClr val="tx1"/>
                </a:solidFill>
              </a:rPr>
              <a:t>  Explica el concepto de la misericordia</a:t>
            </a:r>
            <a:r>
              <a:rPr lang="es-ES" sz="2600" dirty="0" smtClean="0">
                <a:solidFill>
                  <a:schemeClr val="tx1"/>
                </a:solidFill>
              </a:rPr>
              <a:t>.</a:t>
            </a:r>
          </a:p>
          <a:p>
            <a:endParaRPr lang="es-CL" sz="2600" dirty="0">
              <a:solidFill>
                <a:schemeClr val="tx1"/>
              </a:solidFill>
            </a:endParaRPr>
          </a:p>
          <a:p>
            <a:r>
              <a:rPr lang="es-ES" sz="2600" b="1" dirty="0">
                <a:solidFill>
                  <a:schemeClr val="tx1"/>
                </a:solidFill>
              </a:rPr>
              <a:t>2ª:</a:t>
            </a:r>
            <a:r>
              <a:rPr lang="es-ES" sz="2600" dirty="0">
                <a:solidFill>
                  <a:schemeClr val="tx1"/>
                </a:solidFill>
              </a:rPr>
              <a:t>  Ofrece algunas sugerencias prácticas para celebrar el jubileo</a:t>
            </a:r>
            <a:r>
              <a:rPr lang="es-ES" sz="2600" dirty="0" smtClean="0">
                <a:solidFill>
                  <a:schemeClr val="tx1"/>
                </a:solidFill>
              </a:rPr>
              <a:t>.</a:t>
            </a:r>
          </a:p>
          <a:p>
            <a:endParaRPr lang="es-CL" sz="2600" dirty="0">
              <a:solidFill>
                <a:schemeClr val="tx1"/>
              </a:solidFill>
            </a:endParaRPr>
          </a:p>
          <a:p>
            <a:r>
              <a:rPr lang="es-ES" sz="2600" b="1" dirty="0">
                <a:solidFill>
                  <a:schemeClr val="tx1"/>
                </a:solidFill>
              </a:rPr>
              <a:t>3ª:</a:t>
            </a:r>
            <a:r>
              <a:rPr lang="es-ES" sz="2600" dirty="0">
                <a:solidFill>
                  <a:schemeClr val="tx1"/>
                </a:solidFill>
              </a:rPr>
              <a:t>  Contiene algunos llamados específicos  a personas y grupos determinados</a:t>
            </a:r>
            <a:r>
              <a:rPr lang="es-ES" sz="2600" dirty="0" smtClean="0">
                <a:solidFill>
                  <a:schemeClr val="tx1"/>
                </a:solidFill>
              </a:rPr>
              <a:t>.</a:t>
            </a:r>
          </a:p>
          <a:p>
            <a:endParaRPr lang="es-CL" sz="2600" dirty="0">
              <a:solidFill>
                <a:schemeClr val="tx1"/>
              </a:solidFill>
            </a:endParaRPr>
          </a:p>
          <a:p>
            <a:r>
              <a:rPr lang="es-ES" sz="2600" dirty="0">
                <a:solidFill>
                  <a:schemeClr val="tx1"/>
                </a:solidFill>
              </a:rPr>
              <a:t>Finalmente termina con una invocación a María testigo de la misericordia de Dios</a:t>
            </a:r>
            <a:r>
              <a:rPr lang="es-ES" sz="2600" dirty="0" smtClean="0">
                <a:solidFill>
                  <a:schemeClr val="tx1"/>
                </a:solidFill>
              </a:rPr>
              <a:t>.</a:t>
            </a:r>
          </a:p>
          <a:p>
            <a:endParaRPr lang="es-CL" sz="2600" dirty="0">
              <a:solidFill>
                <a:schemeClr val="tx1"/>
              </a:solidFill>
            </a:endParaRPr>
          </a:p>
          <a:p>
            <a:r>
              <a:rPr lang="es-ES" sz="2600" b="1" dirty="0">
                <a:solidFill>
                  <a:schemeClr val="tx1"/>
                </a:solidFill>
              </a:rPr>
              <a:t>Lema y fundamento bíblico: </a:t>
            </a:r>
            <a:r>
              <a:rPr lang="es-ES" sz="2600" b="1" dirty="0" smtClean="0">
                <a:solidFill>
                  <a:schemeClr val="tx1"/>
                </a:solidFill>
              </a:rPr>
              <a:t>“</a:t>
            </a:r>
            <a:r>
              <a:rPr lang="es-ES" sz="2600" b="1" dirty="0">
                <a:solidFill>
                  <a:schemeClr val="tx1"/>
                </a:solidFill>
              </a:rPr>
              <a:t>misericordioso como el  Padre” (Lc.6,36)</a:t>
            </a:r>
            <a:endParaRPr lang="es-CL" sz="2600" dirty="0">
              <a:solidFill>
                <a:schemeClr val="tx1"/>
              </a:solidFill>
            </a:endParaRPr>
          </a:p>
          <a:p>
            <a:endParaRPr lang="es-CL" dirty="0"/>
          </a:p>
        </p:txBody>
      </p:sp>
    </p:spTree>
    <p:extLst>
      <p:ext uri="{BB962C8B-B14F-4D97-AF65-F5344CB8AC3E}">
        <p14:creationId xmlns:p14="http://schemas.microsoft.com/office/powerpoint/2010/main" val="39629337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060848"/>
            <a:ext cx="8183880" cy="676656"/>
          </a:xfrm>
        </p:spPr>
        <p:txBody>
          <a:bodyPr>
            <a:normAutofit fontScale="90000"/>
          </a:bodyPr>
          <a:lstStyle/>
          <a:p>
            <a:r>
              <a:rPr lang="es-ES" b="1" dirty="0"/>
              <a:t>¿En qué fechas se realizará el año del Jubileo o Año Santo de la misericordia?</a:t>
            </a:r>
            <a:r>
              <a:rPr lang="es-CL" dirty="0"/>
              <a:t/>
            </a:r>
            <a:br>
              <a:rPr lang="es-CL" dirty="0"/>
            </a:br>
            <a:endParaRPr lang="es-CL" dirty="0"/>
          </a:p>
        </p:txBody>
      </p:sp>
      <p:sp>
        <p:nvSpPr>
          <p:cNvPr id="3" name="2 Marcador de texto"/>
          <p:cNvSpPr>
            <a:spLocks noGrp="1"/>
          </p:cNvSpPr>
          <p:nvPr>
            <p:ph type="body" idx="1"/>
          </p:nvPr>
        </p:nvSpPr>
        <p:spPr>
          <a:xfrm>
            <a:off x="539552" y="2420888"/>
            <a:ext cx="8136904" cy="4049414"/>
          </a:xfrm>
        </p:spPr>
        <p:txBody>
          <a:bodyPr>
            <a:normAutofit fontScale="92500" lnSpcReduction="10000"/>
          </a:bodyPr>
          <a:lstStyle/>
          <a:p>
            <a:pPr algn="just"/>
            <a:r>
              <a:rPr lang="es-ES" sz="2000" b="1" dirty="0">
                <a:solidFill>
                  <a:schemeClr val="tx1"/>
                </a:solidFill>
              </a:rPr>
              <a:t>Inicio </a:t>
            </a:r>
            <a:r>
              <a:rPr lang="es-ES" sz="2000" dirty="0">
                <a:solidFill>
                  <a:schemeClr val="tx1"/>
                </a:solidFill>
              </a:rPr>
              <a:t>el 08 de Diciembre del 2015  en la fiesta de La Inmaculada Concepción de María, Madre de Jesús. </a:t>
            </a:r>
            <a:r>
              <a:rPr lang="es-ES" sz="2000" b="1" dirty="0">
                <a:solidFill>
                  <a:schemeClr val="tx1"/>
                </a:solidFill>
              </a:rPr>
              <a:t>Finaliza </a:t>
            </a:r>
            <a:r>
              <a:rPr lang="es-ES" sz="2000" dirty="0">
                <a:solidFill>
                  <a:schemeClr val="tx1"/>
                </a:solidFill>
              </a:rPr>
              <a:t>el 20 de Noviembre del 2016 con la Fiesta de Jesucristo Rey del Universo. </a:t>
            </a:r>
            <a:endParaRPr lang="es-ES" sz="2000" dirty="0" smtClean="0">
              <a:solidFill>
                <a:schemeClr val="tx1"/>
              </a:solidFill>
            </a:endParaRPr>
          </a:p>
          <a:p>
            <a:pPr algn="just"/>
            <a:endParaRPr lang="es-CL" sz="2000" dirty="0">
              <a:solidFill>
                <a:schemeClr val="tx1"/>
              </a:solidFill>
            </a:endParaRPr>
          </a:p>
          <a:p>
            <a:pPr algn="just"/>
            <a:r>
              <a:rPr lang="es-ES" sz="2000" dirty="0">
                <a:solidFill>
                  <a:schemeClr val="tx1"/>
                </a:solidFill>
              </a:rPr>
              <a:t>Algunas preguntas para guiar nuestra comprensión de lo que nos propone el </a:t>
            </a:r>
            <a:r>
              <a:rPr lang="es-ES" sz="2000" dirty="0" smtClean="0">
                <a:solidFill>
                  <a:schemeClr val="tx1"/>
                </a:solidFill>
              </a:rPr>
              <a:t>Papa</a:t>
            </a:r>
          </a:p>
          <a:p>
            <a:pPr algn="just"/>
            <a:endParaRPr lang="es-CL" sz="2000" dirty="0">
              <a:solidFill>
                <a:schemeClr val="tx1"/>
              </a:solidFill>
            </a:endParaRPr>
          </a:p>
          <a:p>
            <a:pPr lvl="0" algn="just"/>
            <a:r>
              <a:rPr lang="es-ES" sz="2000" dirty="0">
                <a:solidFill>
                  <a:schemeClr val="tx1"/>
                </a:solidFill>
              </a:rPr>
              <a:t>¿A quién está dirigido el Año de la Misericordia?</a:t>
            </a:r>
            <a:endParaRPr lang="es-CL" sz="2000" dirty="0">
              <a:solidFill>
                <a:schemeClr val="tx1"/>
              </a:solidFill>
            </a:endParaRPr>
          </a:p>
          <a:p>
            <a:pPr lvl="0" algn="just"/>
            <a:r>
              <a:rPr lang="es-ES" sz="2000" dirty="0">
                <a:solidFill>
                  <a:schemeClr val="tx1"/>
                </a:solidFill>
              </a:rPr>
              <a:t>¿Cuál es el objetivo, por qué un año de la misericordia?</a:t>
            </a:r>
            <a:endParaRPr lang="es-CL" sz="2000" dirty="0">
              <a:solidFill>
                <a:schemeClr val="tx1"/>
              </a:solidFill>
            </a:endParaRPr>
          </a:p>
          <a:p>
            <a:pPr lvl="0" algn="just"/>
            <a:r>
              <a:rPr lang="es-ES" sz="2000" dirty="0">
                <a:solidFill>
                  <a:schemeClr val="tx1"/>
                </a:solidFill>
              </a:rPr>
              <a:t>¿Qué es la misericordia? ¿La importancia de la misericordia en Dios y para nosotros?  </a:t>
            </a:r>
            <a:endParaRPr lang="es-CL" sz="2000" dirty="0">
              <a:solidFill>
                <a:schemeClr val="tx1"/>
              </a:solidFill>
            </a:endParaRPr>
          </a:p>
          <a:p>
            <a:pPr lvl="0" algn="just"/>
            <a:r>
              <a:rPr lang="es-ES" sz="2000" dirty="0">
                <a:solidFill>
                  <a:schemeClr val="tx1"/>
                </a:solidFill>
              </a:rPr>
              <a:t>¿Cómo se vive el Año de la Misericordia? ¿Qué estamos llamados a ser personal y comunitariamente durante el Año de la Misericordia?</a:t>
            </a:r>
            <a:endParaRPr lang="es-CL" sz="2000" dirty="0">
              <a:solidFill>
                <a:schemeClr val="tx1"/>
              </a:solidFill>
            </a:endParaRPr>
          </a:p>
          <a:p>
            <a:endParaRPr lang="es-CL" dirty="0"/>
          </a:p>
        </p:txBody>
      </p:sp>
    </p:spTree>
    <p:extLst>
      <p:ext uri="{BB962C8B-B14F-4D97-AF65-F5344CB8AC3E}">
        <p14:creationId xmlns:p14="http://schemas.microsoft.com/office/powerpoint/2010/main" val="28554137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692696"/>
            <a:ext cx="7772400" cy="1362075"/>
          </a:xfrm>
        </p:spPr>
        <p:txBody>
          <a:bodyPr>
            <a:normAutofit fontScale="90000"/>
          </a:bodyPr>
          <a:lstStyle/>
          <a:p>
            <a:r>
              <a:rPr lang="es-ES" sz="2700" b="1" dirty="0">
                <a:solidFill>
                  <a:schemeClr val="tx1"/>
                </a:solidFill>
              </a:rPr>
              <a:t>La 1º Parte: Explica el concepto de Misericordia en Dios y las implicancias para la Iglesia : </a:t>
            </a:r>
            <a:r>
              <a:rPr lang="es-CL" dirty="0"/>
              <a:t/>
            </a:r>
            <a:br>
              <a:rPr lang="es-CL" dirty="0"/>
            </a:br>
            <a:endParaRPr lang="es-CL" dirty="0"/>
          </a:p>
        </p:txBody>
      </p:sp>
      <p:sp>
        <p:nvSpPr>
          <p:cNvPr id="3" name="2 Marcador de texto"/>
          <p:cNvSpPr>
            <a:spLocks noGrp="1"/>
          </p:cNvSpPr>
          <p:nvPr>
            <p:ph type="body" idx="1"/>
          </p:nvPr>
        </p:nvSpPr>
        <p:spPr>
          <a:xfrm>
            <a:off x="308942" y="1772816"/>
            <a:ext cx="8439522" cy="4824536"/>
          </a:xfrm>
        </p:spPr>
        <p:txBody>
          <a:bodyPr>
            <a:normAutofit fontScale="92500" lnSpcReduction="20000"/>
          </a:bodyPr>
          <a:lstStyle/>
          <a:p>
            <a:r>
              <a:rPr lang="es-ES" sz="1900" dirty="0">
                <a:solidFill>
                  <a:schemeClr val="tx1"/>
                </a:solidFill>
              </a:rPr>
              <a:t>Acción del Dios trinitario (Padre, Hijo y Espíritu Santo) se manifiesta en su misericordia</a:t>
            </a:r>
            <a:r>
              <a:rPr lang="es-ES" sz="1900" dirty="0" smtClean="0">
                <a:solidFill>
                  <a:schemeClr val="tx1"/>
                </a:solidFill>
              </a:rPr>
              <a:t>.</a:t>
            </a:r>
          </a:p>
          <a:p>
            <a:endParaRPr lang="es-CL" sz="1900" dirty="0">
              <a:solidFill>
                <a:schemeClr val="tx1"/>
              </a:solidFill>
            </a:endParaRPr>
          </a:p>
          <a:p>
            <a:pPr lvl="0"/>
            <a:r>
              <a:rPr lang="es-ES" sz="1900" b="1" dirty="0" smtClean="0">
                <a:solidFill>
                  <a:schemeClr val="tx1"/>
                </a:solidFill>
              </a:rPr>
              <a:t>a) “Jesucristo </a:t>
            </a:r>
            <a:r>
              <a:rPr lang="es-ES" sz="1900" b="1" dirty="0">
                <a:solidFill>
                  <a:schemeClr val="tx1"/>
                </a:solidFill>
              </a:rPr>
              <a:t>es el rostro de la misericordia. El misterio de la fe cristiana parece encontrar su síntesis en esta palabra”</a:t>
            </a:r>
            <a:r>
              <a:rPr lang="es-ES" sz="1900" dirty="0">
                <a:solidFill>
                  <a:schemeClr val="tx1"/>
                </a:solidFill>
              </a:rPr>
              <a:t> (n.1</a:t>
            </a:r>
            <a:r>
              <a:rPr lang="es-ES" sz="1900" dirty="0" smtClean="0">
                <a:solidFill>
                  <a:schemeClr val="tx1"/>
                </a:solidFill>
              </a:rPr>
              <a:t>).</a:t>
            </a:r>
          </a:p>
          <a:p>
            <a:pPr marL="342900" lvl="0" indent="-342900">
              <a:buAutoNum type="alphaLcParenR"/>
            </a:pPr>
            <a:endParaRPr lang="es-CL" sz="1900" dirty="0">
              <a:solidFill>
                <a:schemeClr val="tx1"/>
              </a:solidFill>
            </a:endParaRPr>
          </a:p>
          <a:p>
            <a:pPr lvl="0"/>
            <a:r>
              <a:rPr lang="es-ES" sz="1900" b="1" dirty="0" smtClean="0">
                <a:solidFill>
                  <a:schemeClr val="tx1"/>
                </a:solidFill>
              </a:rPr>
              <a:t>b) </a:t>
            </a:r>
            <a:r>
              <a:rPr lang="es-ES" sz="1900" dirty="0" smtClean="0">
                <a:solidFill>
                  <a:schemeClr val="tx1"/>
                </a:solidFill>
              </a:rPr>
              <a:t>Dios </a:t>
            </a:r>
            <a:r>
              <a:rPr lang="es-ES" sz="1900" dirty="0">
                <a:solidFill>
                  <a:schemeClr val="tx1"/>
                </a:solidFill>
              </a:rPr>
              <a:t>viene al encuentro de la humanidad por su misericordia: </a:t>
            </a:r>
            <a:endParaRPr lang="es-ES" sz="1900" dirty="0" smtClean="0">
              <a:solidFill>
                <a:schemeClr val="tx1"/>
              </a:solidFill>
            </a:endParaRPr>
          </a:p>
          <a:p>
            <a:pPr lvl="0"/>
            <a:r>
              <a:rPr lang="es-ES" sz="1900" dirty="0" smtClean="0">
                <a:solidFill>
                  <a:schemeClr val="tx1"/>
                </a:solidFill>
              </a:rPr>
              <a:t> </a:t>
            </a:r>
            <a:r>
              <a:rPr lang="es-ES" sz="1900" dirty="0">
                <a:solidFill>
                  <a:schemeClr val="tx1"/>
                </a:solidFill>
              </a:rPr>
              <a:t>“Siempre tenemos necesidad de contemplar el misterio de la misericordia. Es fuente de alegría, de serenidad y de paz” (n.2)… </a:t>
            </a:r>
            <a:endParaRPr lang="es-ES" sz="1900" dirty="0" smtClean="0">
              <a:solidFill>
                <a:schemeClr val="tx1"/>
              </a:solidFill>
            </a:endParaRPr>
          </a:p>
          <a:p>
            <a:pPr lvl="0"/>
            <a:endParaRPr lang="es-CL" sz="1900" dirty="0">
              <a:solidFill>
                <a:schemeClr val="tx1"/>
              </a:solidFill>
            </a:endParaRPr>
          </a:p>
          <a:p>
            <a:pPr lvl="0"/>
            <a:r>
              <a:rPr lang="es-ES" sz="1900" b="1" dirty="0" smtClean="0">
                <a:solidFill>
                  <a:schemeClr val="tx1"/>
                </a:solidFill>
              </a:rPr>
              <a:t>c) </a:t>
            </a:r>
            <a:r>
              <a:rPr lang="es-ES" sz="1900" dirty="0" smtClean="0">
                <a:solidFill>
                  <a:schemeClr val="tx1"/>
                </a:solidFill>
              </a:rPr>
              <a:t>“Hay </a:t>
            </a:r>
            <a:r>
              <a:rPr lang="es-ES" sz="1900" dirty="0">
                <a:solidFill>
                  <a:schemeClr val="tx1"/>
                </a:solidFill>
              </a:rPr>
              <a:t>momentos en los que de un modo </a:t>
            </a:r>
            <a:r>
              <a:rPr lang="es-ES" sz="1900" u="sng" dirty="0">
                <a:solidFill>
                  <a:schemeClr val="tx1"/>
                </a:solidFill>
              </a:rPr>
              <a:t>mucho más intenso</a:t>
            </a:r>
            <a:r>
              <a:rPr lang="es-ES" sz="1900" dirty="0">
                <a:solidFill>
                  <a:schemeClr val="tx1"/>
                </a:solidFill>
              </a:rPr>
              <a:t> estamos llamados a tener la mirada fija en la misericordia para poder ser también nosotros mismos signo eficaz del obrar del Padre. Es por esto que he anunciado un </a:t>
            </a:r>
            <a:r>
              <a:rPr lang="es-ES" sz="1900" b="1" i="1" dirty="0">
                <a:solidFill>
                  <a:schemeClr val="tx1"/>
                </a:solidFill>
              </a:rPr>
              <a:t>JUBILEO EXTRAORDINARIO DE LA MISERICORDIA</a:t>
            </a:r>
            <a:r>
              <a:rPr lang="es-ES" sz="1900" dirty="0">
                <a:solidFill>
                  <a:schemeClr val="tx1"/>
                </a:solidFill>
              </a:rPr>
              <a:t> como tiempo propicio para la iglesia, </a:t>
            </a:r>
            <a:r>
              <a:rPr lang="es-ES" sz="1900" u="sng" dirty="0">
                <a:solidFill>
                  <a:schemeClr val="tx1"/>
                </a:solidFill>
              </a:rPr>
              <a:t>para que haga más fuerte y eficaz el testimonio de los creyentes” </a:t>
            </a:r>
            <a:r>
              <a:rPr lang="es-ES" sz="1900" dirty="0">
                <a:solidFill>
                  <a:schemeClr val="tx1"/>
                </a:solidFill>
              </a:rPr>
              <a:t>(n.3</a:t>
            </a:r>
            <a:r>
              <a:rPr lang="es-ES" sz="1900" dirty="0" smtClean="0">
                <a:solidFill>
                  <a:schemeClr val="tx1"/>
                </a:solidFill>
              </a:rPr>
              <a:t>)</a:t>
            </a:r>
          </a:p>
          <a:p>
            <a:pPr lvl="0"/>
            <a:endParaRPr lang="es-CL" sz="1900" dirty="0">
              <a:solidFill>
                <a:schemeClr val="tx1"/>
              </a:solidFill>
            </a:endParaRPr>
          </a:p>
          <a:p>
            <a:r>
              <a:rPr lang="es-ES" sz="1900" b="1" dirty="0">
                <a:solidFill>
                  <a:schemeClr val="tx1"/>
                </a:solidFill>
              </a:rPr>
              <a:t>Inmaculada Concepción (8 Diciembre)</a:t>
            </a:r>
            <a:r>
              <a:rPr lang="es-ES" sz="1900" dirty="0">
                <a:solidFill>
                  <a:schemeClr val="tx1"/>
                </a:solidFill>
              </a:rPr>
              <a:t> :  “Ante la gravedad del pecado, Dios responde con la plenitud del perdón”. “La misericordia siempre será más grande que cualquier pecado y nadie podrá poner un límite al amor de Dios que perdona”.</a:t>
            </a:r>
            <a:endParaRPr lang="es-CL" sz="1900" dirty="0">
              <a:solidFill>
                <a:schemeClr val="tx1"/>
              </a:solidFill>
            </a:endParaRPr>
          </a:p>
          <a:p>
            <a:endParaRPr lang="es-CL" dirty="0"/>
          </a:p>
        </p:txBody>
      </p:sp>
    </p:spTree>
    <p:extLst>
      <p:ext uri="{BB962C8B-B14F-4D97-AF65-F5344CB8AC3E}">
        <p14:creationId xmlns:p14="http://schemas.microsoft.com/office/powerpoint/2010/main" val="4128065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467544" y="620689"/>
            <a:ext cx="8136904" cy="6048672"/>
          </a:xfrm>
        </p:spPr>
        <p:txBody>
          <a:bodyPr>
            <a:normAutofit fontScale="92500" lnSpcReduction="20000"/>
          </a:bodyPr>
          <a:lstStyle/>
          <a:p>
            <a:r>
              <a:rPr lang="es-CL" sz="2400" dirty="0">
                <a:solidFill>
                  <a:schemeClr val="tx1"/>
                </a:solidFill>
              </a:rPr>
              <a:t>50 Aniversario del a conclusión del Concilio </a:t>
            </a:r>
            <a:endParaRPr lang="es-CL" sz="2400" dirty="0" smtClean="0">
              <a:solidFill>
                <a:schemeClr val="tx1"/>
              </a:solidFill>
            </a:endParaRPr>
          </a:p>
          <a:p>
            <a:r>
              <a:rPr lang="es-CL" sz="2400" dirty="0" smtClean="0">
                <a:solidFill>
                  <a:schemeClr val="tx1"/>
                </a:solidFill>
              </a:rPr>
              <a:t>Vaticano </a:t>
            </a:r>
            <a:r>
              <a:rPr lang="es-CL" sz="2400" dirty="0" err="1">
                <a:solidFill>
                  <a:schemeClr val="tx1"/>
                </a:solidFill>
              </a:rPr>
              <a:t>IIº</a:t>
            </a:r>
            <a:r>
              <a:rPr lang="es-CL" sz="2400" dirty="0">
                <a:solidFill>
                  <a:schemeClr val="tx1"/>
                </a:solidFill>
              </a:rPr>
              <a:t> ( 1962-1965) . “La iglesia tiene </a:t>
            </a:r>
            <a:endParaRPr lang="es-CL" sz="2400" dirty="0" smtClean="0">
              <a:solidFill>
                <a:schemeClr val="tx1"/>
              </a:solidFill>
            </a:endParaRPr>
          </a:p>
          <a:p>
            <a:r>
              <a:rPr lang="es-CL" sz="2400" dirty="0" smtClean="0">
                <a:solidFill>
                  <a:schemeClr val="tx1"/>
                </a:solidFill>
              </a:rPr>
              <a:t>necesidad </a:t>
            </a:r>
            <a:r>
              <a:rPr lang="es-CL" sz="2400" dirty="0">
                <a:solidFill>
                  <a:schemeClr val="tx1"/>
                </a:solidFill>
              </a:rPr>
              <a:t>de mantener vivo este evento” </a:t>
            </a:r>
            <a:endParaRPr lang="es-CL" sz="2400" dirty="0" smtClean="0">
              <a:solidFill>
                <a:schemeClr val="tx1"/>
              </a:solidFill>
            </a:endParaRPr>
          </a:p>
          <a:p>
            <a:r>
              <a:rPr lang="es-CL" sz="2400" dirty="0" smtClean="0">
                <a:solidFill>
                  <a:schemeClr val="tx1"/>
                </a:solidFill>
              </a:rPr>
              <a:t>(</a:t>
            </a:r>
            <a:r>
              <a:rPr lang="es-CL" sz="2400" dirty="0">
                <a:solidFill>
                  <a:schemeClr val="tx1"/>
                </a:solidFill>
              </a:rPr>
              <a:t>n.4).” Una nueva etapa en la evangelización </a:t>
            </a:r>
            <a:endParaRPr lang="es-CL" sz="2400" dirty="0" smtClean="0">
              <a:solidFill>
                <a:schemeClr val="tx1"/>
              </a:solidFill>
            </a:endParaRPr>
          </a:p>
          <a:p>
            <a:r>
              <a:rPr lang="es-CL" sz="2400" dirty="0" smtClean="0">
                <a:solidFill>
                  <a:schemeClr val="tx1"/>
                </a:solidFill>
              </a:rPr>
              <a:t>de </a:t>
            </a:r>
            <a:r>
              <a:rPr lang="es-CL" sz="2400" dirty="0">
                <a:solidFill>
                  <a:schemeClr val="tx1"/>
                </a:solidFill>
              </a:rPr>
              <a:t>siempre”.  “Una Iglesia que quiere mostrarse </a:t>
            </a:r>
            <a:endParaRPr lang="es-CL" sz="2400" dirty="0" smtClean="0">
              <a:solidFill>
                <a:schemeClr val="tx1"/>
              </a:solidFill>
            </a:endParaRPr>
          </a:p>
          <a:p>
            <a:r>
              <a:rPr lang="es-CL" sz="2400" dirty="0" smtClean="0">
                <a:solidFill>
                  <a:schemeClr val="tx1"/>
                </a:solidFill>
              </a:rPr>
              <a:t>madre </a:t>
            </a:r>
            <a:r>
              <a:rPr lang="es-CL" sz="2400" dirty="0">
                <a:solidFill>
                  <a:schemeClr val="tx1"/>
                </a:solidFill>
              </a:rPr>
              <a:t>amable de todos, benigna, paciente, llena de misericordia y de bondad para con los hijos separados de ella” (Juan XXIII</a:t>
            </a:r>
            <a:r>
              <a:rPr lang="es-CL" sz="2400" dirty="0" smtClean="0">
                <a:solidFill>
                  <a:schemeClr val="tx1"/>
                </a:solidFill>
              </a:rPr>
              <a:t>)</a:t>
            </a:r>
          </a:p>
          <a:p>
            <a:endParaRPr lang="es-CL" sz="2400" dirty="0">
              <a:solidFill>
                <a:schemeClr val="tx1"/>
              </a:solidFill>
            </a:endParaRPr>
          </a:p>
          <a:p>
            <a:r>
              <a:rPr lang="es-CL" sz="2400" dirty="0">
                <a:solidFill>
                  <a:schemeClr val="tx1"/>
                </a:solidFill>
              </a:rPr>
              <a:t> </a:t>
            </a:r>
            <a:r>
              <a:rPr lang="es-CL" sz="2400" dirty="0" err="1">
                <a:solidFill>
                  <a:schemeClr val="tx1"/>
                </a:solidFill>
              </a:rPr>
              <a:t>IIIº</a:t>
            </a:r>
            <a:r>
              <a:rPr lang="es-CL" sz="2400" dirty="0">
                <a:solidFill>
                  <a:schemeClr val="tx1"/>
                </a:solidFill>
              </a:rPr>
              <a:t> Domingo de Adviento (13 de Diciembre):  en las iglesias particulares se abrirán las “puertas santas”, que serán “puertas de la misericordia”… para un año santo en “cada Iglesia particular, estará comprometida a vivir el Año Santo como un momento extraordinario de gracia y de renovación espiritual” (n.3</a:t>
            </a:r>
            <a:r>
              <a:rPr lang="es-CL" sz="2400" dirty="0" smtClean="0">
                <a:solidFill>
                  <a:schemeClr val="tx1"/>
                </a:solidFill>
              </a:rPr>
              <a:t>).</a:t>
            </a:r>
          </a:p>
          <a:p>
            <a:endParaRPr lang="es-CL" sz="2400" dirty="0">
              <a:solidFill>
                <a:schemeClr val="tx1"/>
              </a:solidFill>
            </a:endParaRPr>
          </a:p>
          <a:p>
            <a:r>
              <a:rPr lang="es-CL" sz="2400" dirty="0">
                <a:solidFill>
                  <a:schemeClr val="tx1"/>
                </a:solidFill>
              </a:rPr>
              <a:t>Conclusión  fiesta de Cristo Rey (20 de Noviembre del 2016) .  A todos, creyentes y lejanos, pueda llegar el bálsamo de la misericordia como singo del reino de Dios que está ya presente en medio de nosotros” ( n.5)</a:t>
            </a:r>
          </a:p>
          <a:p>
            <a:endParaRPr lang="es-CL"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548680"/>
            <a:ext cx="967226" cy="1426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52808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274515" y="1430700"/>
            <a:ext cx="8784976" cy="5022636"/>
          </a:xfrm>
        </p:spPr>
        <p:txBody>
          <a:bodyPr>
            <a:normAutofit lnSpcReduction="10000"/>
          </a:bodyPr>
          <a:lstStyle/>
          <a:p>
            <a:r>
              <a:rPr lang="es-CL" b="1" dirty="0" smtClean="0">
                <a:solidFill>
                  <a:schemeClr val="tx1"/>
                </a:solidFill>
              </a:rPr>
              <a:t>d) </a:t>
            </a:r>
            <a:r>
              <a:rPr lang="es-CL" dirty="0" smtClean="0">
                <a:solidFill>
                  <a:schemeClr val="tx1"/>
                </a:solidFill>
              </a:rPr>
              <a:t>La </a:t>
            </a:r>
            <a:r>
              <a:rPr lang="es-CL" dirty="0">
                <a:solidFill>
                  <a:schemeClr val="tx1"/>
                </a:solidFill>
              </a:rPr>
              <a:t>misericordia de Dios en la Biblia ( Antiguo y Nuevo Testamento) y reflexión de la Iglesia como “amor compasivo” que perdona , sana y da vida:   El amor de Dios es un “amor misericordioso”, “eterna en su misericordia”.</a:t>
            </a:r>
          </a:p>
          <a:p>
            <a:r>
              <a:rPr lang="es-CL" dirty="0">
                <a:solidFill>
                  <a:schemeClr val="tx1"/>
                </a:solidFill>
              </a:rPr>
              <a:t>En las parábolas de la misericordia ( Lucas 15): “Jesús afirma que la misericordia no sólo afecta al obrar del padre, sino que se convierte en el criterio para saber quiénes son realmente sus hijos”… </a:t>
            </a:r>
          </a:p>
          <a:p>
            <a:r>
              <a:rPr lang="es-CL" dirty="0">
                <a:solidFill>
                  <a:schemeClr val="tx1"/>
                </a:solidFill>
              </a:rPr>
              <a:t>“¡Qué difícil es muchas veces perdonar! Y sin embargo, el perdón es el instrumento puesto en nuestras frágiles manos para alcanzar la serenidad del corazón. Apartar de nosotros el rencor, la rabia, la violencia y la venganza es la condición necesaria para vivir felices” ( n.9</a:t>
            </a:r>
            <a:r>
              <a:rPr lang="es-CL" dirty="0" smtClean="0">
                <a:solidFill>
                  <a:schemeClr val="tx1"/>
                </a:solidFill>
              </a:rPr>
              <a:t>).</a:t>
            </a:r>
          </a:p>
          <a:p>
            <a:endParaRPr lang="es-CL" dirty="0">
              <a:solidFill>
                <a:schemeClr val="tx1"/>
              </a:solidFill>
            </a:endParaRPr>
          </a:p>
          <a:p>
            <a:r>
              <a:rPr lang="es-CL" b="1" dirty="0">
                <a:solidFill>
                  <a:schemeClr val="tx1"/>
                </a:solidFill>
              </a:rPr>
              <a:t>e</a:t>
            </a:r>
            <a:r>
              <a:rPr lang="es-CL" b="1" dirty="0" smtClean="0">
                <a:solidFill>
                  <a:schemeClr val="tx1"/>
                </a:solidFill>
              </a:rPr>
              <a:t>)“</a:t>
            </a:r>
            <a:r>
              <a:rPr lang="es-CL" dirty="0">
                <a:solidFill>
                  <a:schemeClr val="tx1"/>
                </a:solidFill>
              </a:rPr>
              <a:t>La misericordia es la viga maestra que sostiene la vida de la Iglesia”… la credibilidad de la iglesia pasa a través del camino del amor misericordioso y compasivo” (n.10).</a:t>
            </a:r>
          </a:p>
          <a:p>
            <a:r>
              <a:rPr lang="es-CL" dirty="0" smtClean="0">
                <a:solidFill>
                  <a:schemeClr val="tx1"/>
                </a:solidFill>
              </a:rPr>
              <a:t>“</a:t>
            </a:r>
            <a:r>
              <a:rPr lang="es-CL" dirty="0">
                <a:solidFill>
                  <a:schemeClr val="tx1"/>
                </a:solidFill>
              </a:rPr>
              <a:t>La Iglesia tiene la misión de anunciar la misericordia de Dios…”  (n.12)</a:t>
            </a:r>
          </a:p>
          <a:p>
            <a:r>
              <a:rPr lang="es-CL" dirty="0">
                <a:solidFill>
                  <a:schemeClr val="tx1"/>
                </a:solidFill>
              </a:rPr>
              <a:t>“Donde la iglesia esté presente, allí debe ser evidente la misericordia del padre. En nuestras parroquias, en las comunidades, en las asociaciones y movimientos, en fin, dondequiera que haya cristianos, cualquiera debería poder encontrar un oasis de misericordia” (n.12)</a:t>
            </a:r>
          </a:p>
          <a:p>
            <a:endParaRPr lang="es-CL" dirty="0"/>
          </a:p>
        </p:txBody>
      </p:sp>
      <p:sp>
        <p:nvSpPr>
          <p:cNvPr id="4" name="3 Rectángulo"/>
          <p:cNvSpPr/>
          <p:nvPr/>
        </p:nvSpPr>
        <p:spPr>
          <a:xfrm>
            <a:off x="539552" y="519063"/>
            <a:ext cx="7992887" cy="923330"/>
          </a:xfrm>
          <a:prstGeom prst="rect">
            <a:avLst/>
          </a:prstGeom>
        </p:spPr>
        <p:txBody>
          <a:bodyPr wrap="square">
            <a:spAutoFit/>
          </a:bodyPr>
          <a:lstStyle/>
          <a:p>
            <a:pPr algn="ctr"/>
            <a:r>
              <a:rPr lang="es-CL" b="1" dirty="0" smtClean="0"/>
              <a:t>pastoral diocesana</a:t>
            </a:r>
            <a:r>
              <a:rPr lang="es-CL" dirty="0" smtClean="0"/>
              <a:t>:  Una de las características fundamentales de la iglesia que nos inspira en el XI Sínodo diocesano es ser una “Iglesia misericordiosa” . </a:t>
            </a:r>
            <a:endParaRPr lang="es-CL" dirty="0"/>
          </a:p>
        </p:txBody>
      </p:sp>
    </p:spTree>
    <p:extLst>
      <p:ext uri="{BB962C8B-B14F-4D97-AF65-F5344CB8AC3E}">
        <p14:creationId xmlns:p14="http://schemas.microsoft.com/office/powerpoint/2010/main" val="42682218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4076" y="1052736"/>
            <a:ext cx="8183880" cy="676656"/>
          </a:xfrm>
        </p:spPr>
        <p:txBody>
          <a:bodyPr>
            <a:normAutofit fontScale="90000"/>
          </a:bodyPr>
          <a:lstStyle/>
          <a:p>
            <a:r>
              <a:rPr lang="es-ES" sz="2700" b="1" dirty="0" smtClean="0"/>
              <a:t>prácticas </a:t>
            </a:r>
            <a:r>
              <a:rPr lang="es-ES" sz="2700" b="1" dirty="0"/>
              <a:t>para celebrar el jubileo</a:t>
            </a:r>
            <a:r>
              <a:rPr lang="es-ES" dirty="0"/>
              <a:t>.</a:t>
            </a:r>
            <a:r>
              <a:rPr lang="es-CL" dirty="0"/>
              <a:t/>
            </a:r>
            <a:br>
              <a:rPr lang="es-CL" dirty="0"/>
            </a:br>
            <a:endParaRPr lang="es-CL" dirty="0"/>
          </a:p>
        </p:txBody>
      </p:sp>
      <p:sp>
        <p:nvSpPr>
          <p:cNvPr id="3" name="2 Marcador de texto"/>
          <p:cNvSpPr>
            <a:spLocks noGrp="1"/>
          </p:cNvSpPr>
          <p:nvPr>
            <p:ph type="body" idx="1"/>
          </p:nvPr>
        </p:nvSpPr>
        <p:spPr>
          <a:xfrm>
            <a:off x="281854" y="1343700"/>
            <a:ext cx="8856984" cy="5181644"/>
          </a:xfrm>
        </p:spPr>
        <p:txBody>
          <a:bodyPr>
            <a:normAutofit fontScale="92500" lnSpcReduction="10000"/>
          </a:bodyPr>
          <a:lstStyle/>
          <a:p>
            <a:r>
              <a:rPr lang="es-CL" dirty="0">
                <a:solidFill>
                  <a:schemeClr val="tx1"/>
                </a:solidFill>
              </a:rPr>
              <a:t>“Vivir el año Jubilar a la luz de la palabra del Señor: MISERICORDIOSOS COMO EL PADRE. ( Lc.6,36</a:t>
            </a:r>
            <a:r>
              <a:rPr lang="es-CL" dirty="0" smtClean="0">
                <a:solidFill>
                  <a:schemeClr val="tx1"/>
                </a:solidFill>
              </a:rPr>
              <a:t>).</a:t>
            </a:r>
          </a:p>
          <a:p>
            <a:endParaRPr lang="es-CL" dirty="0">
              <a:solidFill>
                <a:schemeClr val="tx1"/>
              </a:solidFill>
            </a:endParaRPr>
          </a:p>
          <a:p>
            <a:r>
              <a:rPr lang="es-CL" dirty="0">
                <a:solidFill>
                  <a:schemeClr val="tx1"/>
                </a:solidFill>
              </a:rPr>
              <a:t>Para ser capaces de vivir en la misericordia es necesario , en primer lugar, “colocarnos a la escucha de la palabra de Dios” (lectura personal y comunitaria, valor del silencio para meditar y contemplar). (n.13) // con la pastoral diocesana</a:t>
            </a:r>
            <a:r>
              <a:rPr lang="es-CL" dirty="0" smtClean="0">
                <a:solidFill>
                  <a:schemeClr val="tx1"/>
                </a:solidFill>
              </a:rPr>
              <a:t>.</a:t>
            </a:r>
          </a:p>
          <a:p>
            <a:endParaRPr lang="es-CL" dirty="0">
              <a:solidFill>
                <a:schemeClr val="tx1"/>
              </a:solidFill>
            </a:endParaRPr>
          </a:p>
          <a:p>
            <a:r>
              <a:rPr lang="es-CL" dirty="0">
                <a:solidFill>
                  <a:schemeClr val="tx1"/>
                </a:solidFill>
              </a:rPr>
              <a:t>b)	“La peregrinación es un signo peculiar en el Año Santo, porque es imagen del camino que cada persona realiza en su existencia” (n.14)… (la vida del ser humano es un caminar. Camino de conversión. Puerta Santa.)</a:t>
            </a:r>
          </a:p>
          <a:p>
            <a:r>
              <a:rPr lang="es-CL" dirty="0">
                <a:solidFill>
                  <a:schemeClr val="tx1"/>
                </a:solidFill>
              </a:rPr>
              <a:t>Etapas de la peregrinación</a:t>
            </a:r>
            <a:r>
              <a:rPr lang="es-CL" dirty="0" smtClean="0">
                <a:solidFill>
                  <a:schemeClr val="tx1"/>
                </a:solidFill>
              </a:rPr>
              <a:t>:</a:t>
            </a:r>
          </a:p>
          <a:p>
            <a:endParaRPr lang="es-CL" dirty="0">
              <a:solidFill>
                <a:schemeClr val="tx1"/>
              </a:solidFill>
            </a:endParaRPr>
          </a:p>
          <a:p>
            <a:r>
              <a:rPr lang="es-CL" dirty="0" err="1">
                <a:solidFill>
                  <a:schemeClr val="tx1"/>
                </a:solidFill>
              </a:rPr>
              <a:t>Iº</a:t>
            </a:r>
            <a:r>
              <a:rPr lang="es-CL" dirty="0">
                <a:solidFill>
                  <a:schemeClr val="tx1"/>
                </a:solidFill>
              </a:rPr>
              <a:t> No JUZGAR Y NO CONDENAR ( Lc.6,37-38)  no ser juez de los otros. No hablar mal de los otros</a:t>
            </a:r>
            <a:r>
              <a:rPr lang="es-CL" dirty="0" smtClean="0">
                <a:solidFill>
                  <a:schemeClr val="tx1"/>
                </a:solidFill>
              </a:rPr>
              <a:t>.</a:t>
            </a:r>
          </a:p>
          <a:p>
            <a:endParaRPr lang="es-CL" dirty="0">
              <a:solidFill>
                <a:schemeClr val="tx1"/>
              </a:solidFill>
            </a:endParaRPr>
          </a:p>
          <a:p>
            <a:r>
              <a:rPr lang="es-CL" dirty="0" err="1">
                <a:solidFill>
                  <a:schemeClr val="tx1"/>
                </a:solidFill>
              </a:rPr>
              <a:t>IIª</a:t>
            </a:r>
            <a:r>
              <a:rPr lang="es-CL" dirty="0">
                <a:solidFill>
                  <a:schemeClr val="tx1"/>
                </a:solidFill>
              </a:rPr>
              <a:t> Perdonar y Dar : ser instrumentos del perdón.  “Misericordiosos como el Padre” (n.14</a:t>
            </a:r>
            <a:r>
              <a:rPr lang="es-CL" dirty="0" smtClean="0">
                <a:solidFill>
                  <a:schemeClr val="tx1"/>
                </a:solidFill>
              </a:rPr>
              <a:t>)</a:t>
            </a:r>
          </a:p>
          <a:p>
            <a:endParaRPr lang="es-CL" dirty="0">
              <a:solidFill>
                <a:schemeClr val="tx1"/>
              </a:solidFill>
            </a:endParaRPr>
          </a:p>
          <a:p>
            <a:r>
              <a:rPr lang="es-CL" dirty="0">
                <a:solidFill>
                  <a:schemeClr val="tx1"/>
                </a:solidFill>
              </a:rPr>
              <a:t>c)	“Abrir el corazón a cuantos viven en las más contradictorias periferias existenciales” … situaciones de precariedad, sufrimiento, heridos, sin voz, romper la barrera de la indiferencia, hipocresía y el egoísmo. (n.15).</a:t>
            </a:r>
          </a:p>
          <a:p>
            <a:endParaRPr lang="es-CL" dirty="0"/>
          </a:p>
        </p:txBody>
      </p:sp>
      <p:sp>
        <p:nvSpPr>
          <p:cNvPr id="4" name="3 Rectángulo"/>
          <p:cNvSpPr/>
          <p:nvPr/>
        </p:nvSpPr>
        <p:spPr>
          <a:xfrm>
            <a:off x="755576" y="454016"/>
            <a:ext cx="7920880" cy="461665"/>
          </a:xfrm>
          <a:prstGeom prst="rect">
            <a:avLst/>
          </a:prstGeom>
        </p:spPr>
        <p:txBody>
          <a:bodyPr wrap="square">
            <a:spAutoFit/>
          </a:bodyPr>
          <a:lstStyle/>
          <a:p>
            <a:r>
              <a:rPr lang="es-ES" sz="2400" b="1" dirty="0">
                <a:solidFill>
                  <a:srgbClr val="E3DED1">
                    <a:shade val="25000"/>
                  </a:srgbClr>
                </a:solidFill>
                <a:ea typeface="+mj-ea"/>
                <a:cs typeface="+mj-cs"/>
              </a:rPr>
              <a:t>En la 2ª parte :  Ofrece algunas sugerencias </a:t>
            </a:r>
            <a:endParaRPr lang="es-CL" sz="2400" dirty="0"/>
          </a:p>
        </p:txBody>
      </p:sp>
    </p:spTree>
    <p:extLst>
      <p:ext uri="{BB962C8B-B14F-4D97-AF65-F5344CB8AC3E}">
        <p14:creationId xmlns:p14="http://schemas.microsoft.com/office/powerpoint/2010/main" val="33050158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a:xfrm>
            <a:off x="827584" y="764704"/>
            <a:ext cx="7772400" cy="1143000"/>
          </a:xfrm>
        </p:spPr>
        <p:txBody>
          <a:bodyPr>
            <a:normAutofit fontScale="90000"/>
          </a:bodyPr>
          <a:lstStyle/>
          <a:p>
            <a:pPr algn="ctr"/>
            <a:r>
              <a:rPr lang="es-ES" sz="2200" b="1" dirty="0"/>
              <a:t>Reflexionar sobre las Obras de misericordia </a:t>
            </a:r>
            <a:r>
              <a:rPr lang="es-ES" sz="2200" b="1" dirty="0">
                <a:solidFill>
                  <a:schemeClr val="tx1"/>
                </a:solidFill>
              </a:rPr>
              <a:t>corporales y espirituales</a:t>
            </a:r>
            <a:r>
              <a:rPr lang="es-ES" sz="2200" dirty="0">
                <a:solidFill>
                  <a:schemeClr val="tx1"/>
                </a:solidFill>
              </a:rPr>
              <a:t>. Para reaccionar frente al drama de la pobreza en todos sus manifestaciones. (Mt. 25)</a:t>
            </a:r>
            <a:r>
              <a:rPr lang="es-CL" dirty="0">
                <a:solidFill>
                  <a:schemeClr val="tx1"/>
                </a:solidFill>
              </a:rPr>
              <a:t/>
            </a:r>
            <a:br>
              <a:rPr lang="es-CL" dirty="0">
                <a:solidFill>
                  <a:schemeClr val="tx1"/>
                </a:solidFill>
              </a:rPr>
            </a:br>
            <a:endParaRPr lang="es-CL" dirty="0">
              <a:solidFill>
                <a:schemeClr val="tx1"/>
              </a:solidFill>
            </a:endParaRPr>
          </a:p>
        </p:txBody>
      </p:sp>
      <p:sp>
        <p:nvSpPr>
          <p:cNvPr id="7" name="6 Marcador de texto"/>
          <p:cNvSpPr>
            <a:spLocks noGrp="1"/>
          </p:cNvSpPr>
          <p:nvPr>
            <p:ph type="body" idx="1"/>
          </p:nvPr>
        </p:nvSpPr>
        <p:spPr>
          <a:xfrm>
            <a:off x="765840" y="1484784"/>
            <a:ext cx="3931920" cy="792162"/>
          </a:xfrm>
        </p:spPr>
        <p:txBody>
          <a:bodyPr/>
          <a:lstStyle/>
          <a:p>
            <a:r>
              <a:rPr lang="es-CL" dirty="0" smtClean="0"/>
              <a:t>Corporales	</a:t>
            </a:r>
            <a:endParaRPr lang="es-CL" dirty="0"/>
          </a:p>
        </p:txBody>
      </p:sp>
      <p:sp>
        <p:nvSpPr>
          <p:cNvPr id="8" name="7 Marcador de texto"/>
          <p:cNvSpPr>
            <a:spLocks noGrp="1"/>
          </p:cNvSpPr>
          <p:nvPr>
            <p:ph type="body" sz="half" idx="3"/>
          </p:nvPr>
        </p:nvSpPr>
        <p:spPr>
          <a:xfrm>
            <a:off x="5364088" y="1412776"/>
            <a:ext cx="3931920" cy="792162"/>
          </a:xfrm>
        </p:spPr>
        <p:txBody>
          <a:bodyPr/>
          <a:lstStyle/>
          <a:p>
            <a:r>
              <a:rPr lang="es-CL" dirty="0" smtClean="0"/>
              <a:t>Espirituales</a:t>
            </a:r>
            <a:endParaRPr lang="es-CL" dirty="0"/>
          </a:p>
        </p:txBody>
      </p:sp>
      <p:sp>
        <p:nvSpPr>
          <p:cNvPr id="3" name="2 Marcador de texto"/>
          <p:cNvSpPr>
            <a:spLocks noGrp="1"/>
          </p:cNvSpPr>
          <p:nvPr>
            <p:ph sz="quarter" idx="2"/>
          </p:nvPr>
        </p:nvSpPr>
        <p:spPr>
          <a:xfrm>
            <a:off x="611560" y="2276872"/>
            <a:ext cx="3931920" cy="3489960"/>
          </a:xfrm>
        </p:spPr>
        <p:txBody>
          <a:bodyPr>
            <a:normAutofit fontScale="92500" lnSpcReduction="10000"/>
          </a:bodyPr>
          <a:lstStyle/>
          <a:p>
            <a:pPr marL="514350" lvl="0" indent="-514350">
              <a:buFont typeface="+mj-lt"/>
              <a:buAutoNum type="arabicPeriod"/>
            </a:pPr>
            <a:r>
              <a:rPr lang="es-ES" dirty="0" smtClean="0"/>
              <a:t>Dar </a:t>
            </a:r>
            <a:r>
              <a:rPr lang="es-ES" dirty="0"/>
              <a:t>de comer al </a:t>
            </a:r>
            <a:r>
              <a:rPr lang="es-ES" dirty="0" smtClean="0"/>
              <a:t>hambriento.</a:t>
            </a:r>
          </a:p>
          <a:p>
            <a:pPr marL="514350" lvl="0" indent="-514350">
              <a:buFont typeface="+mj-lt"/>
              <a:buAutoNum type="arabicPeriod"/>
            </a:pPr>
            <a:r>
              <a:rPr lang="es-ES" dirty="0" smtClean="0"/>
              <a:t>Dar </a:t>
            </a:r>
            <a:r>
              <a:rPr lang="es-ES" dirty="0"/>
              <a:t>de beber al sediento</a:t>
            </a:r>
            <a:r>
              <a:rPr lang="es-ES" dirty="0" smtClean="0"/>
              <a:t>.</a:t>
            </a:r>
            <a:endParaRPr lang="es-CL" dirty="0"/>
          </a:p>
          <a:p>
            <a:pPr marL="514350" lvl="0" indent="-514350">
              <a:buFont typeface="+mj-lt"/>
              <a:buAutoNum type="arabicPeriod"/>
            </a:pPr>
            <a:r>
              <a:rPr lang="es-ES" dirty="0"/>
              <a:t>Vestir al desnudo.	</a:t>
            </a:r>
          </a:p>
          <a:p>
            <a:pPr marL="514350" lvl="0" indent="-514350">
              <a:buFont typeface="+mj-lt"/>
              <a:buAutoNum type="arabicPeriod"/>
            </a:pPr>
            <a:r>
              <a:rPr lang="es-ES" dirty="0" smtClean="0"/>
              <a:t>Acoger </a:t>
            </a:r>
            <a:r>
              <a:rPr lang="es-ES" dirty="0"/>
              <a:t>al forastero.	</a:t>
            </a:r>
          </a:p>
          <a:p>
            <a:pPr marL="514350" lvl="0" indent="-514350">
              <a:buFont typeface="+mj-lt"/>
              <a:buAutoNum type="arabicPeriod"/>
            </a:pPr>
            <a:r>
              <a:rPr lang="es-ES" dirty="0" smtClean="0"/>
              <a:t>Asistir </a:t>
            </a:r>
            <a:r>
              <a:rPr lang="es-ES" dirty="0"/>
              <a:t>a los </a:t>
            </a:r>
            <a:r>
              <a:rPr lang="es-ES" dirty="0" smtClean="0"/>
              <a:t>enfermos.</a:t>
            </a:r>
            <a:endParaRPr lang="es-ES" dirty="0"/>
          </a:p>
          <a:p>
            <a:pPr marL="514350" lvl="0" indent="-514350">
              <a:buFont typeface="+mj-lt"/>
              <a:buAutoNum type="arabicPeriod"/>
            </a:pPr>
            <a:r>
              <a:rPr lang="es-ES" dirty="0" smtClean="0"/>
              <a:t>Visitar </a:t>
            </a:r>
            <a:r>
              <a:rPr lang="es-ES" dirty="0"/>
              <a:t>a los </a:t>
            </a:r>
            <a:r>
              <a:rPr lang="es-ES" dirty="0" smtClean="0"/>
              <a:t>presos.</a:t>
            </a:r>
            <a:endParaRPr lang="es-ES" dirty="0"/>
          </a:p>
          <a:p>
            <a:pPr marL="514350" lvl="0" indent="-514350">
              <a:buFont typeface="+mj-lt"/>
              <a:buAutoNum type="arabicPeriod"/>
            </a:pPr>
            <a:r>
              <a:rPr lang="es-ES" dirty="0" smtClean="0"/>
              <a:t>Enterrar </a:t>
            </a:r>
            <a:r>
              <a:rPr lang="es-ES" dirty="0"/>
              <a:t>a los muertos.		</a:t>
            </a:r>
            <a:r>
              <a:rPr lang="es-CL" dirty="0" smtClean="0"/>
              <a:t> </a:t>
            </a:r>
            <a:endParaRPr lang="es-CL" dirty="0"/>
          </a:p>
        </p:txBody>
      </p:sp>
      <p:sp>
        <p:nvSpPr>
          <p:cNvPr id="9" name="8 Marcador de contenido"/>
          <p:cNvSpPr>
            <a:spLocks noGrp="1"/>
          </p:cNvSpPr>
          <p:nvPr>
            <p:ph sz="quarter" idx="4"/>
          </p:nvPr>
        </p:nvSpPr>
        <p:spPr>
          <a:xfrm>
            <a:off x="4664845" y="2204864"/>
            <a:ext cx="3931920" cy="3489960"/>
          </a:xfrm>
        </p:spPr>
        <p:txBody>
          <a:bodyPr>
            <a:normAutofit fontScale="92500" lnSpcReduction="20000"/>
          </a:bodyPr>
          <a:lstStyle/>
          <a:p>
            <a:pPr marL="514350" lvl="0" indent="-514350">
              <a:buFont typeface="+mj-lt"/>
              <a:buAutoNum type="arabicPeriod"/>
            </a:pPr>
            <a:r>
              <a:rPr lang="es-ES" dirty="0" smtClean="0"/>
              <a:t>Dar </a:t>
            </a:r>
            <a:r>
              <a:rPr lang="es-ES" dirty="0"/>
              <a:t>consejo al que lo necesita</a:t>
            </a:r>
            <a:r>
              <a:rPr lang="es-ES" dirty="0" smtClean="0"/>
              <a:t>.</a:t>
            </a:r>
          </a:p>
          <a:p>
            <a:pPr marL="514350" lvl="0" indent="-514350">
              <a:buFont typeface="+mj-lt"/>
              <a:buAutoNum type="arabicPeriod"/>
            </a:pPr>
            <a:r>
              <a:rPr lang="es-ES" dirty="0" smtClean="0"/>
              <a:t>Enseñar </a:t>
            </a:r>
            <a:r>
              <a:rPr lang="es-ES" dirty="0"/>
              <a:t>al que no sabe</a:t>
            </a:r>
            <a:r>
              <a:rPr lang="es-ES" dirty="0" smtClean="0"/>
              <a:t>.</a:t>
            </a:r>
          </a:p>
          <a:p>
            <a:pPr marL="514350" indent="-514350">
              <a:buFont typeface="+mj-lt"/>
              <a:buAutoNum type="arabicPeriod"/>
            </a:pPr>
            <a:r>
              <a:rPr lang="es-ES" dirty="0" smtClean="0"/>
              <a:t>Corregir </a:t>
            </a:r>
            <a:r>
              <a:rPr lang="es-ES" dirty="0"/>
              <a:t>al que yerra</a:t>
            </a:r>
            <a:r>
              <a:rPr lang="es-ES" dirty="0" smtClean="0"/>
              <a:t>.</a:t>
            </a:r>
          </a:p>
          <a:p>
            <a:pPr marL="514350" lvl="0" indent="-514350">
              <a:buFont typeface="+mj-lt"/>
              <a:buAutoNum type="arabicPeriod"/>
            </a:pPr>
            <a:r>
              <a:rPr lang="es-ES" dirty="0" smtClean="0"/>
              <a:t>Consolar </a:t>
            </a:r>
            <a:r>
              <a:rPr lang="es-ES" dirty="0"/>
              <a:t>al triste</a:t>
            </a:r>
            <a:r>
              <a:rPr lang="es-ES" dirty="0" smtClean="0"/>
              <a:t>.</a:t>
            </a:r>
          </a:p>
          <a:p>
            <a:pPr marL="514350" indent="-514350">
              <a:buFont typeface="+mj-lt"/>
              <a:buAutoNum type="arabicPeriod"/>
            </a:pPr>
            <a:r>
              <a:rPr lang="es-ES" dirty="0" smtClean="0"/>
              <a:t>Perdonar </a:t>
            </a:r>
            <a:r>
              <a:rPr lang="es-ES" dirty="0"/>
              <a:t>las ofensas</a:t>
            </a:r>
            <a:r>
              <a:rPr lang="es-ES" dirty="0" smtClean="0"/>
              <a:t>.</a:t>
            </a:r>
          </a:p>
          <a:p>
            <a:pPr marL="514350" lvl="0" indent="-514350">
              <a:buFont typeface="+mj-lt"/>
              <a:buAutoNum type="arabicPeriod"/>
            </a:pPr>
            <a:r>
              <a:rPr lang="es-ES" dirty="0" smtClean="0"/>
              <a:t>Soportar </a:t>
            </a:r>
            <a:r>
              <a:rPr lang="es-ES" dirty="0"/>
              <a:t>con paciencia</a:t>
            </a:r>
            <a:r>
              <a:rPr lang="es-ES" dirty="0" smtClean="0"/>
              <a:t>.</a:t>
            </a:r>
          </a:p>
          <a:p>
            <a:pPr marL="514350" lvl="0" indent="-514350">
              <a:buFont typeface="+mj-lt"/>
              <a:buAutoNum type="arabicPeriod"/>
            </a:pPr>
            <a:r>
              <a:rPr lang="es-ES" dirty="0" smtClean="0"/>
              <a:t>Orar </a:t>
            </a:r>
            <a:r>
              <a:rPr lang="es-ES" dirty="0"/>
              <a:t>por los </a:t>
            </a:r>
            <a:r>
              <a:rPr lang="es-ES" dirty="0" smtClean="0"/>
              <a:t>vivos y los difuntos</a:t>
            </a:r>
            <a:endParaRPr lang="es-CL" dirty="0"/>
          </a:p>
          <a:p>
            <a:endParaRPr lang="es-CL" dirty="0"/>
          </a:p>
          <a:p>
            <a:pPr lvl="0"/>
            <a:endParaRPr lang="es-CL" dirty="0"/>
          </a:p>
          <a:p>
            <a:endParaRPr lang="es-CL" dirty="0"/>
          </a:p>
          <a:p>
            <a:pPr lvl="0"/>
            <a:endParaRPr lang="es-CL" dirty="0"/>
          </a:p>
          <a:p>
            <a:endParaRPr lang="es-CL" dirty="0"/>
          </a:p>
        </p:txBody>
      </p:sp>
      <p:sp>
        <p:nvSpPr>
          <p:cNvPr id="10" name="9 Rectángulo"/>
          <p:cNvSpPr/>
          <p:nvPr/>
        </p:nvSpPr>
        <p:spPr>
          <a:xfrm>
            <a:off x="2411760" y="5602106"/>
            <a:ext cx="4572000" cy="646331"/>
          </a:xfrm>
          <a:prstGeom prst="rect">
            <a:avLst/>
          </a:prstGeom>
        </p:spPr>
        <p:txBody>
          <a:bodyPr>
            <a:spAutoFit/>
          </a:bodyPr>
          <a:lstStyle/>
          <a:p>
            <a:pPr algn="ctr"/>
            <a:r>
              <a:rPr lang="es-CL" dirty="0" smtClean="0"/>
              <a:t>con el quehacer pastoral de las parroquias, colegios y áreas diocesanas</a:t>
            </a:r>
            <a:endParaRPr lang="es-CL" dirty="0"/>
          </a:p>
        </p:txBody>
      </p:sp>
    </p:spTree>
    <p:extLst>
      <p:ext uri="{BB962C8B-B14F-4D97-AF65-F5344CB8AC3E}">
        <p14:creationId xmlns:p14="http://schemas.microsoft.com/office/powerpoint/2010/main" val="35098333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Aspect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155</TotalTime>
  <Words>1461</Words>
  <Application>Microsoft Office PowerPoint</Application>
  <PresentationFormat>Presentación en pantalla (4:3)</PresentationFormat>
  <Paragraphs>113</Paragraphs>
  <Slides>14</Slides>
  <Notes>1</Notes>
  <HiddenSlides>0</HiddenSlides>
  <MMClips>0</MMClips>
  <ScaleCrop>false</ScaleCrop>
  <HeadingPairs>
    <vt:vector size="4" baseType="variant">
      <vt:variant>
        <vt:lpstr>Tema</vt:lpstr>
      </vt:variant>
      <vt:variant>
        <vt:i4>2</vt:i4>
      </vt:variant>
      <vt:variant>
        <vt:lpstr>Títulos de diapositiva</vt:lpstr>
      </vt:variant>
      <vt:variant>
        <vt:i4>14</vt:i4>
      </vt:variant>
    </vt:vector>
  </HeadingPairs>
  <TitlesOfParts>
    <vt:vector size="16" baseType="lpstr">
      <vt:lpstr>Aspecto</vt:lpstr>
      <vt:lpstr>Austin</vt:lpstr>
      <vt:lpstr>Contenidos fundamentales  de la bula sobre el año de la Misericordia del Papa Francisco </vt:lpstr>
      <vt:lpstr>Presentación de PowerPoint</vt:lpstr>
      <vt:lpstr>Presentación de PowerPoint</vt:lpstr>
      <vt:lpstr>¿En qué fechas se realizará el año del Jubileo o Año Santo de la misericordia? </vt:lpstr>
      <vt:lpstr>La 1º Parte: Explica el concepto de Misericordia en Dios y las implicancias para la Iglesia :  </vt:lpstr>
      <vt:lpstr>Presentación de PowerPoint</vt:lpstr>
      <vt:lpstr>Presentación de PowerPoint</vt:lpstr>
      <vt:lpstr>prácticas para celebrar el jubileo. </vt:lpstr>
      <vt:lpstr>Reflexionar sobre las Obras de misericordia corporales y espirituales. Para reaccionar frente al drama de la pobreza en todos sus manifestaciones. (Mt. 25) </vt:lpstr>
      <vt:lpstr>Presentación de PowerPoint</vt:lpstr>
      <vt:lpstr>3ª Parte: Contiene algunos llamados específicos  a personas y grupos determinados.  </vt:lpstr>
      <vt:lpstr>“Acuérdate, Señor, de tu misericordia y de tu amor; que son eternos” (Sal.25,6) </vt:lpstr>
      <vt:lpstr>  Que es la misericordia para mi? Cuando experimento la misericordia? Que desafíos me pide el señor por medio del papa Francisco en el año de la Misericordia? Pequeño plenario…</vt:lpstr>
      <vt:lpstr>Cuales de estas acciones ya estamos viviendo?  Que acciones concretas o actividades pastorales proponen para vivir este año jubilar de la misericordia y que refuerce nuestro quehacer pastoral?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Contenidos fundamentales  de la bula sobre el año de la Misericordia del Papa Francisco</dc:title>
  <dc:creator>asocial</dc:creator>
  <cp:lastModifiedBy>SecretariaPastoral</cp:lastModifiedBy>
  <cp:revision>11</cp:revision>
  <dcterms:created xsi:type="dcterms:W3CDTF">2015-11-26T12:19:39Z</dcterms:created>
  <dcterms:modified xsi:type="dcterms:W3CDTF">2015-11-28T19:56:09Z</dcterms:modified>
</cp:coreProperties>
</file>