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22"/>
  </p:notesMasterIdLst>
  <p:sldIdLst>
    <p:sldId id="256" r:id="rId2"/>
    <p:sldId id="293" r:id="rId3"/>
    <p:sldId id="286" r:id="rId4"/>
    <p:sldId id="290" r:id="rId5"/>
    <p:sldId id="299" r:id="rId6"/>
    <p:sldId id="300" r:id="rId7"/>
    <p:sldId id="301" r:id="rId8"/>
    <p:sldId id="302" r:id="rId9"/>
    <p:sldId id="303" r:id="rId10"/>
    <p:sldId id="304" r:id="rId11"/>
    <p:sldId id="305" r:id="rId12"/>
    <p:sldId id="306" r:id="rId13"/>
    <p:sldId id="307" r:id="rId14"/>
    <p:sldId id="308" r:id="rId15"/>
    <p:sldId id="289" r:id="rId16"/>
    <p:sldId id="292" r:id="rId17"/>
    <p:sldId id="284" r:id="rId18"/>
    <p:sldId id="291" r:id="rId19"/>
    <p:sldId id="297" r:id="rId20"/>
    <p:sldId id="280" r:id="rId21"/>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2" autoAdjust="0"/>
    <p:restoredTop sz="94667" autoAdjust="0"/>
  </p:normalViewPr>
  <p:slideViewPr>
    <p:cSldViewPr>
      <p:cViewPr varScale="1">
        <p:scale>
          <a:sx n="70" d="100"/>
          <a:sy n="70" d="100"/>
        </p:scale>
        <p:origin x="-138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F0B4B7-1F62-41F3-A4E0-FDA0275CAE65}" type="datetimeFigureOut">
              <a:rPr lang="es-ES" smtClean="0"/>
              <a:t>29/04/2015</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C326B9-AC2F-4769-BE8F-8ABA674C0836}" type="slidenum">
              <a:rPr lang="es-ES" smtClean="0"/>
              <a:t>‹Nº›</a:t>
            </a:fld>
            <a:endParaRPr lang="es-ES"/>
          </a:p>
        </p:txBody>
      </p:sp>
    </p:spTree>
    <p:extLst>
      <p:ext uri="{BB962C8B-B14F-4D97-AF65-F5344CB8AC3E}">
        <p14:creationId xmlns:p14="http://schemas.microsoft.com/office/powerpoint/2010/main" val="611871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3">
        <a:schemeClr val="bg1"/>
      </p:bgRef>
    </p:bg>
    <p:spTree>
      <p:nvGrpSpPr>
        <p:cNvPr id="1" name=""/>
        <p:cNvGrpSpPr/>
        <p:nvPr/>
      </p:nvGrpSpPr>
      <p:grpSpPr>
        <a:xfrm>
          <a:off x="0" y="0"/>
          <a:ext cx="0" cy="0"/>
          <a:chOff x="0" y="0"/>
          <a:chExt cx="0" cy="0"/>
        </a:xfrm>
      </p:grpSpPr>
      <p:sp>
        <p:nvSpPr>
          <p:cNvPr id="12" name="11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12 Rectángulo redondeado"/>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8 Subtítulo"/>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p:txBody>
          <a:bodyPr/>
          <a:lstStyle/>
          <a:p>
            <a:fld id="{826A9677-590B-4640-B4FD-3760F321617B}" type="datetimeFigureOut">
              <a:rPr lang="es-ES" smtClean="0"/>
              <a:pPr/>
              <a:t>29/04/2015</a:t>
            </a:fld>
            <a:endParaRPr lang="es-ES"/>
          </a:p>
        </p:txBody>
      </p:sp>
      <p:sp>
        <p:nvSpPr>
          <p:cNvPr id="17" name="16 Marcador de pie de página"/>
          <p:cNvSpPr>
            <a:spLocks noGrp="1"/>
          </p:cNvSpPr>
          <p:nvPr>
            <p:ph type="ftr" sz="quarter" idx="11"/>
          </p:nvPr>
        </p:nvSpPr>
        <p:spPr/>
        <p:txBody>
          <a:bodyPr/>
          <a:lstStyle/>
          <a:p>
            <a:endParaRPr lang="es-ES"/>
          </a:p>
        </p:txBody>
      </p:sp>
      <p:sp>
        <p:nvSpPr>
          <p:cNvPr id="29" name="28 Marcador de número de diapositiva"/>
          <p:cNvSpPr>
            <a:spLocks noGrp="1"/>
          </p:cNvSpPr>
          <p:nvPr>
            <p:ph type="sldNum" sz="quarter" idx="12"/>
          </p:nvPr>
        </p:nvSpPr>
        <p:spPr/>
        <p:txBody>
          <a:bodyPr lIns="0" tIns="0" rIns="0" bIns="0">
            <a:noAutofit/>
          </a:bodyPr>
          <a:lstStyle>
            <a:lvl1pPr>
              <a:defRPr sz="1400">
                <a:solidFill>
                  <a:srgbClr val="FFFFFF"/>
                </a:solidFill>
              </a:defRPr>
            </a:lvl1pPr>
          </a:lstStyle>
          <a:p>
            <a:fld id="{F46DEA0D-A569-48C7-9834-90B4AAAB98AA}" type="slidenum">
              <a:rPr lang="es-ES" smtClean="0"/>
              <a:pPr/>
              <a:t>‹Nº›</a:t>
            </a:fld>
            <a:endParaRPr lang="es-ES"/>
          </a:p>
        </p:txBody>
      </p:sp>
      <p:sp>
        <p:nvSpPr>
          <p:cNvPr id="7" name="6 Rectángulo"/>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Rectángulo"/>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Rectángulo"/>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Título"/>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s-ES" smtClean="0"/>
              <a:t>Haga clic para modificar el estilo de título del patrón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826A9677-590B-4640-B4FD-3760F321617B}" type="datetimeFigureOut">
              <a:rPr lang="es-ES" smtClean="0"/>
              <a:pPr/>
              <a:t>29/04/2015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46DEA0D-A569-48C7-9834-90B4AAAB98AA}"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41"/>
            <a:ext cx="201168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914400" y="274640"/>
            <a:ext cx="55626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826A9677-590B-4640-B4FD-3760F321617B}" type="datetimeFigureOut">
              <a:rPr lang="es-ES" smtClean="0"/>
              <a:pPr/>
              <a:t>29/04/2015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46DEA0D-A569-48C7-9834-90B4AAAB98AA}"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4" name="3 Marcador de fecha"/>
          <p:cNvSpPr>
            <a:spLocks noGrp="1"/>
          </p:cNvSpPr>
          <p:nvPr>
            <p:ph type="dt" sz="half" idx="10"/>
          </p:nvPr>
        </p:nvSpPr>
        <p:spPr/>
        <p:txBody>
          <a:bodyPr/>
          <a:lstStyle/>
          <a:p>
            <a:fld id="{826A9677-590B-4640-B4FD-3760F321617B}" type="datetimeFigureOut">
              <a:rPr lang="es-ES" smtClean="0"/>
              <a:pPr/>
              <a:t>29/04/2015</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F46DEA0D-A569-48C7-9834-90B4AAAB98AA}" type="slidenum">
              <a:rPr lang="es-ES" smtClean="0"/>
              <a:pPr/>
              <a:t>‹Nº›</a:t>
            </a:fld>
            <a:endParaRPr lang="es-ES"/>
          </a:p>
        </p:txBody>
      </p:sp>
      <p:sp>
        <p:nvSpPr>
          <p:cNvPr id="8" name="7 Marcador de contenido"/>
          <p:cNvSpPr>
            <a:spLocks noGrp="1"/>
          </p:cNvSpPr>
          <p:nvPr>
            <p:ph sz="quarter" idx="1"/>
          </p:nvPr>
        </p:nvSpPr>
        <p:spPr>
          <a:xfrm>
            <a:off x="914400" y="1447800"/>
            <a:ext cx="7772400" cy="45720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3">
        <a:schemeClr val="bg1"/>
      </p:bgRef>
    </p:bg>
    <p:spTree>
      <p:nvGrpSpPr>
        <p:cNvPr id="1" name=""/>
        <p:cNvGrpSpPr/>
        <p:nvPr/>
      </p:nvGrpSpPr>
      <p:grpSpPr>
        <a:xfrm>
          <a:off x="0" y="0"/>
          <a:ext cx="0" cy="0"/>
          <a:chOff x="0" y="0"/>
          <a:chExt cx="0" cy="0"/>
        </a:xfrm>
      </p:grpSpPr>
      <p:sp>
        <p:nvSpPr>
          <p:cNvPr id="11" name="10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9 Rectángulo redondeado"/>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722313" y="952500"/>
            <a:ext cx="7772400" cy="1362075"/>
          </a:xfrm>
        </p:spPr>
        <p:txBody>
          <a:bodyPr anchor="b" anchorCtr="0"/>
          <a:lstStyle>
            <a:lvl1pPr algn="l">
              <a:buNone/>
              <a:defRPr sz="4000" b="0" cap="none"/>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826A9677-590B-4640-B4FD-3760F321617B}" type="datetimeFigureOut">
              <a:rPr lang="es-ES" smtClean="0"/>
              <a:pPr/>
              <a:t>29/04/2015</a:t>
            </a:fld>
            <a:endParaRPr lang="es-ES"/>
          </a:p>
        </p:txBody>
      </p:sp>
      <p:sp>
        <p:nvSpPr>
          <p:cNvPr id="5" name="4 Marcador de pie de página"/>
          <p:cNvSpPr>
            <a:spLocks noGrp="1"/>
          </p:cNvSpPr>
          <p:nvPr>
            <p:ph type="ftr" sz="quarter" idx="11"/>
          </p:nvPr>
        </p:nvSpPr>
        <p:spPr>
          <a:xfrm>
            <a:off x="800100" y="6172200"/>
            <a:ext cx="4000500" cy="457200"/>
          </a:xfrm>
        </p:spPr>
        <p:txBody>
          <a:bodyPr/>
          <a:lstStyle/>
          <a:p>
            <a:endParaRPr lang="es-ES"/>
          </a:p>
        </p:txBody>
      </p:sp>
      <p:sp>
        <p:nvSpPr>
          <p:cNvPr id="7" name="6 Rectángulo"/>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Rectángulo"/>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Rectángulo"/>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Marcador de número de diapositiva"/>
          <p:cNvSpPr>
            <a:spLocks noGrp="1"/>
          </p:cNvSpPr>
          <p:nvPr>
            <p:ph type="sldNum" sz="quarter" idx="12"/>
          </p:nvPr>
        </p:nvSpPr>
        <p:spPr>
          <a:xfrm>
            <a:off x="146304" y="6208776"/>
            <a:ext cx="457200" cy="457200"/>
          </a:xfrm>
        </p:spPr>
        <p:txBody>
          <a:bodyPr/>
          <a:lstStyle/>
          <a:p>
            <a:fld id="{F46DEA0D-A569-48C7-9834-90B4AAAB98AA}" type="slidenum">
              <a:rPr lang="es-ES" smtClean="0"/>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p:txBody>
          <a:bodyPr/>
          <a:lstStyle/>
          <a:p>
            <a:fld id="{826A9677-590B-4640-B4FD-3760F321617B}" type="datetimeFigureOut">
              <a:rPr lang="es-ES" smtClean="0"/>
              <a:pPr/>
              <a:t>29/04/2015</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46DEA0D-A569-48C7-9834-90B4AAAB98AA}" type="slidenum">
              <a:rPr lang="es-ES" smtClean="0"/>
              <a:pPr/>
              <a:t>‹Nº›</a:t>
            </a:fld>
            <a:endParaRPr lang="es-ES"/>
          </a:p>
        </p:txBody>
      </p:sp>
      <p:sp>
        <p:nvSpPr>
          <p:cNvPr id="9" name="8 Marcador de contenido"/>
          <p:cNvSpPr>
            <a:spLocks noGrp="1"/>
          </p:cNvSpPr>
          <p:nvPr>
            <p:ph sz="quarter" idx="1"/>
          </p:nvPr>
        </p:nvSpPr>
        <p:spPr>
          <a:xfrm>
            <a:off x="914400" y="1447800"/>
            <a:ext cx="3749040" cy="45720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1" name="10 Marcador de contenido"/>
          <p:cNvSpPr>
            <a:spLocks noGrp="1"/>
          </p:cNvSpPr>
          <p:nvPr>
            <p:ph sz="quarter" idx="2"/>
          </p:nvPr>
        </p:nvSpPr>
        <p:spPr>
          <a:xfrm>
            <a:off x="4933950" y="1447800"/>
            <a:ext cx="3749040" cy="45720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914400" y="273050"/>
            <a:ext cx="7772400" cy="1143000"/>
          </a:xfrm>
        </p:spPr>
        <p:txBody>
          <a:bodyPr anchor="b" anchorCtr="0"/>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7" name="6 Marcador de fecha"/>
          <p:cNvSpPr>
            <a:spLocks noGrp="1"/>
          </p:cNvSpPr>
          <p:nvPr>
            <p:ph type="dt" sz="half" idx="10"/>
          </p:nvPr>
        </p:nvSpPr>
        <p:spPr/>
        <p:txBody>
          <a:bodyPr/>
          <a:lstStyle/>
          <a:p>
            <a:fld id="{826A9677-590B-4640-B4FD-3760F321617B}" type="datetimeFigureOut">
              <a:rPr lang="es-ES" smtClean="0"/>
              <a:pPr/>
              <a:t>29/04/2015</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F46DEA0D-A569-48C7-9834-90B4AAAB98AA}" type="slidenum">
              <a:rPr lang="es-ES" smtClean="0"/>
              <a:pPr/>
              <a:t>‹Nº›</a:t>
            </a:fld>
            <a:endParaRPr lang="es-ES"/>
          </a:p>
        </p:txBody>
      </p:sp>
      <p:sp>
        <p:nvSpPr>
          <p:cNvPr id="11" name="10 Marcador de contenido"/>
          <p:cNvSpPr>
            <a:spLocks noGrp="1"/>
          </p:cNvSpPr>
          <p:nvPr>
            <p:ph sz="half" idx="2"/>
          </p:nvPr>
        </p:nvSpPr>
        <p:spPr>
          <a:xfrm>
            <a:off x="914400" y="2247900"/>
            <a:ext cx="3733800" cy="38862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half" idx="4"/>
          </p:nvPr>
        </p:nvSpPr>
        <p:spPr>
          <a:xfrm>
            <a:off x="4953000" y="2247900"/>
            <a:ext cx="3733800" cy="38862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826A9677-590B-4640-B4FD-3760F321617B}" type="datetimeFigureOut">
              <a:rPr lang="es-ES" smtClean="0"/>
              <a:pPr/>
              <a:t>29/04/2015</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F46DEA0D-A569-48C7-9834-90B4AAAB98AA}"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826A9677-590B-4640-B4FD-3760F321617B}" type="datetimeFigureOut">
              <a:rPr lang="es-ES" smtClean="0"/>
              <a:pPr/>
              <a:t>29/04/2015</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F46DEA0D-A569-48C7-9834-90B4AAAB98AA}"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8" name="7 Rectángulo"/>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8 Rectángulo redondeado"/>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914400" y="273050"/>
            <a:ext cx="7772400" cy="1143000"/>
          </a:xfrm>
        </p:spPr>
        <p:txBody>
          <a:bodyPr anchor="b" anchorCtr="0"/>
          <a:lstStyle>
            <a:lvl1pPr algn="l">
              <a:buNone/>
              <a:defRPr sz="4000" b="0"/>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826A9677-590B-4640-B4FD-3760F321617B}" type="datetimeFigureOut">
              <a:rPr lang="es-ES" smtClean="0"/>
              <a:pPr/>
              <a:t>29/04/2015</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F46DEA0D-A569-48C7-9834-90B4AAAB98AA}" type="slidenum">
              <a:rPr lang="es-ES" smtClean="0"/>
              <a:pPr/>
              <a:t>‹Nº›</a:t>
            </a:fld>
            <a:endParaRPr lang="es-ES"/>
          </a:p>
        </p:txBody>
      </p:sp>
      <p:sp>
        <p:nvSpPr>
          <p:cNvPr id="11" name="10 Marcador de contenido"/>
          <p:cNvSpPr>
            <a:spLocks noGrp="1"/>
          </p:cNvSpPr>
          <p:nvPr>
            <p:ph sz="quarter" idx="1"/>
          </p:nvPr>
        </p:nvSpPr>
        <p:spPr>
          <a:xfrm>
            <a:off x="2971800" y="1600200"/>
            <a:ext cx="5715000" cy="4495800"/>
          </a:xfrm>
        </p:spPr>
        <p:txBody>
          <a:bodyPr vert="horz"/>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826A9677-590B-4640-B4FD-3760F321617B}" type="datetimeFigureOut">
              <a:rPr lang="es-ES" smtClean="0"/>
              <a:pPr/>
              <a:t>29/04/2015</a:t>
            </a:fld>
            <a:endParaRPr lang="es-ES"/>
          </a:p>
        </p:txBody>
      </p:sp>
      <p:sp>
        <p:nvSpPr>
          <p:cNvPr id="6" name="5 Marcador de pie de página"/>
          <p:cNvSpPr>
            <a:spLocks noGrp="1"/>
          </p:cNvSpPr>
          <p:nvPr>
            <p:ph type="ftr" sz="quarter" idx="11"/>
          </p:nvPr>
        </p:nvSpPr>
        <p:spPr>
          <a:xfrm>
            <a:off x="914400" y="6172200"/>
            <a:ext cx="3886200" cy="457200"/>
          </a:xfrm>
        </p:spPr>
        <p:txBody>
          <a:bodyPr/>
          <a:lstStyle/>
          <a:p>
            <a:endParaRPr lang="es-ES"/>
          </a:p>
        </p:txBody>
      </p:sp>
      <p:sp>
        <p:nvSpPr>
          <p:cNvPr id="7" name="6 Marcador de número de diapositiva"/>
          <p:cNvSpPr>
            <a:spLocks noGrp="1"/>
          </p:cNvSpPr>
          <p:nvPr>
            <p:ph type="sldNum" sz="quarter" idx="12"/>
          </p:nvPr>
        </p:nvSpPr>
        <p:spPr>
          <a:xfrm>
            <a:off x="146304" y="6208776"/>
            <a:ext cx="457200" cy="457200"/>
          </a:xfrm>
        </p:spPr>
        <p:txBody>
          <a:bodyPr/>
          <a:lstStyle/>
          <a:p>
            <a:fld id="{F46DEA0D-A569-48C7-9834-90B4AAAB98AA}" type="slidenum">
              <a:rPr lang="es-ES" smtClean="0"/>
              <a:pPr/>
              <a:t>‹Nº›</a:t>
            </a:fld>
            <a:endParaRPr lang="es-ES"/>
          </a:p>
        </p:txBody>
      </p:sp>
      <p:sp>
        <p:nvSpPr>
          <p:cNvPr id="11" name="10 Rectángulo"/>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Rectángulo"/>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Rectángulo"/>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2 Marcador de posición de imagen"/>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s-ES" smtClean="0"/>
              <a:t>Haga clic en el icono para agregar una imagen</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Rectángulo"/>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7 Rectángulo redondeado"/>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21 Marcador de título"/>
          <p:cNvSpPr>
            <a:spLocks noGrp="1"/>
          </p:cNvSpPr>
          <p:nvPr>
            <p:ph type="title"/>
          </p:nvPr>
        </p:nvSpPr>
        <p:spPr>
          <a:xfrm>
            <a:off x="914400" y="274638"/>
            <a:ext cx="7772400" cy="1143000"/>
          </a:xfrm>
          <a:prstGeom prst="rect">
            <a:avLst/>
          </a:prstGeom>
        </p:spPr>
        <p:txBody>
          <a:bodyPr bIns="91440" anchor="b" anchorCtr="0">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826A9677-590B-4640-B4FD-3760F321617B}" type="datetimeFigureOut">
              <a:rPr lang="es-ES" smtClean="0"/>
              <a:pPr/>
              <a:t>29/04/2015</a:t>
            </a:fld>
            <a:endParaRPr lang="es-ES"/>
          </a:p>
        </p:txBody>
      </p:sp>
      <p:sp>
        <p:nvSpPr>
          <p:cNvPr id="3" name="2 Marcador de pie de página"/>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s-ES"/>
          </a:p>
        </p:txBody>
      </p:sp>
      <p:sp>
        <p:nvSpPr>
          <p:cNvPr id="23" name="22 Marcador de número de diapositiva"/>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F46DEA0D-A569-48C7-9834-90B4AAAB98AA}"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0.png"/><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p:txBody>
          <a:bodyPr>
            <a:normAutofit/>
          </a:bodyPr>
          <a:lstStyle/>
          <a:p>
            <a:r>
              <a:rPr lang="es-ES" dirty="0" smtClean="0"/>
              <a:t>AREA SOCIAL – DIOCESIS SAN CARLOS DE ANCUD</a:t>
            </a:r>
            <a:endParaRPr lang="es-ES" dirty="0"/>
          </a:p>
        </p:txBody>
      </p:sp>
      <p:pic>
        <p:nvPicPr>
          <p:cNvPr id="8" name="7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63880" y="54135"/>
            <a:ext cx="874324" cy="1287818"/>
          </a:xfrm>
          <a:prstGeom prst="rect">
            <a:avLst/>
          </a:prstGeom>
        </p:spPr>
      </p:pic>
      <p:pic>
        <p:nvPicPr>
          <p:cNvPr id="2" name="Picture 2" descr="http://www.semanasantacriptana.com/joomla/images/ssc/oraciones/jesusporm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8" y="3140968"/>
            <a:ext cx="2710483" cy="3384376"/>
          </a:xfrm>
          <a:prstGeom prst="rect">
            <a:avLst/>
          </a:prstGeom>
          <a:noFill/>
          <a:extLst>
            <a:ext uri="{909E8E84-426E-40DD-AFC4-6F175D3DCCD1}">
              <a14:hiddenFill xmlns:a14="http://schemas.microsoft.com/office/drawing/2010/main">
                <a:solidFill>
                  <a:srgbClr val="FFFFFF"/>
                </a:solidFill>
              </a14:hiddenFill>
            </a:ext>
          </a:extLst>
        </p:spPr>
      </p:pic>
      <p:sp>
        <p:nvSpPr>
          <p:cNvPr id="3" name="2 Rectángulo"/>
          <p:cNvSpPr/>
          <p:nvPr/>
        </p:nvSpPr>
        <p:spPr>
          <a:xfrm>
            <a:off x="2051720" y="236379"/>
            <a:ext cx="4572000" cy="923330"/>
          </a:xfrm>
          <a:prstGeom prst="rect">
            <a:avLst/>
          </a:prstGeom>
        </p:spPr>
        <p:txBody>
          <a:bodyPr>
            <a:spAutoFit/>
          </a:bodyPr>
          <a:lstStyle/>
          <a:p>
            <a:pPr algn="ctr"/>
            <a:r>
              <a:rPr lang="es-ES" dirty="0"/>
              <a:t>Toda Pastoral Social surge </a:t>
            </a:r>
            <a:r>
              <a:rPr lang="es-ES" b="1" dirty="0"/>
              <a:t>desde el evangelio</a:t>
            </a:r>
            <a:r>
              <a:rPr lang="es-ES" dirty="0"/>
              <a:t>. Es la vida de Jesucristo quien nos inspira en  nuestro caminar</a:t>
            </a:r>
          </a:p>
        </p:txBody>
      </p:sp>
      <p:sp>
        <p:nvSpPr>
          <p:cNvPr id="5" name="4 Rectángulo"/>
          <p:cNvSpPr/>
          <p:nvPr/>
        </p:nvSpPr>
        <p:spPr>
          <a:xfrm>
            <a:off x="395536" y="3521073"/>
            <a:ext cx="5184576" cy="1569660"/>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spAutoFit/>
          </a:bodyPr>
          <a:lstStyle/>
          <a:p>
            <a:pPr algn="ctr"/>
            <a:r>
              <a:rPr lang="es-E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HACIA UNA PASTORAL SOCIAL ORGANICA Y FORTALECIDA</a:t>
            </a:r>
            <a:endParaRPr lang="es-ES" sz="32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1 Título"/>
          <p:cNvSpPr>
            <a:spLocks noGrp="1"/>
          </p:cNvSpPr>
          <p:nvPr>
            <p:ph type="title"/>
          </p:nvPr>
        </p:nvSpPr>
        <p:spPr>
          <a:xfrm>
            <a:off x="457200" y="188913"/>
            <a:ext cx="8229600" cy="2087562"/>
          </a:xfrm>
        </p:spPr>
        <p:txBody>
          <a:bodyPr/>
          <a:lstStyle/>
          <a:p>
            <a:r>
              <a:rPr lang="es-MX" sz="5400" dirty="0" smtClean="0"/>
              <a:t>4. Educar para la participación política</a:t>
            </a:r>
            <a:endParaRPr lang="es-PA" dirty="0" smtClean="0"/>
          </a:p>
        </p:txBody>
      </p:sp>
      <p:sp>
        <p:nvSpPr>
          <p:cNvPr id="3" name="2 Marcador de contenido"/>
          <p:cNvSpPr>
            <a:spLocks noGrp="1"/>
          </p:cNvSpPr>
          <p:nvPr>
            <p:ph idx="1"/>
          </p:nvPr>
        </p:nvSpPr>
        <p:spPr>
          <a:xfrm>
            <a:off x="3851920" y="2348880"/>
            <a:ext cx="4824536" cy="4032448"/>
          </a:xfrm>
        </p:spPr>
        <p:txBody>
          <a:bodyPr/>
          <a:lstStyle/>
          <a:p>
            <a:pPr algn="r">
              <a:lnSpc>
                <a:spcPct val="80000"/>
              </a:lnSpc>
              <a:buFont typeface="Wingdings" pitchFamily="2" charset="2"/>
              <a:buNone/>
              <a:defRPr/>
            </a:pPr>
            <a:r>
              <a:rPr lang="es-MX" sz="2800" dirty="0" smtClean="0"/>
              <a:t>	</a:t>
            </a:r>
            <a:r>
              <a:rPr lang="es-MX" sz="2800" dirty="0" smtClean="0">
                <a:latin typeface="+mj-lt"/>
              </a:rPr>
              <a:t>	“Uno de los grandes desafíos de la Iglesia en Latinoamérica en el siglo XXI es el diálogo con el mundo de la política, para recuperar la nobleza y dignidad de esta actividad. Por eso, uno de los nuevos retos para la Iglesia es evangelizar el mundo de la política.”</a:t>
            </a:r>
          </a:p>
          <a:p>
            <a:pPr algn="r">
              <a:lnSpc>
                <a:spcPct val="80000"/>
              </a:lnSpc>
              <a:buFont typeface="Wingdings" pitchFamily="2" charset="2"/>
              <a:buNone/>
              <a:defRPr/>
            </a:pPr>
            <a:r>
              <a:rPr lang="es-MX" sz="2800" dirty="0" smtClean="0">
                <a:latin typeface="+mj-lt"/>
              </a:rPr>
              <a:t>	</a:t>
            </a:r>
            <a:r>
              <a:rPr lang="es-MX" sz="2800" i="1" dirty="0" smtClean="0">
                <a:latin typeface="+mj-lt"/>
              </a:rPr>
              <a:t>Cardenal Oscar Rodríguez</a:t>
            </a:r>
            <a:endParaRPr lang="es-ES" sz="2800" i="1" dirty="0" smtClean="0">
              <a:latin typeface="+mj-lt"/>
            </a:endParaRPr>
          </a:p>
          <a:p>
            <a:pPr>
              <a:defRPr/>
            </a:pPr>
            <a:endParaRPr lang="es-PA" dirty="0"/>
          </a:p>
        </p:txBody>
      </p:sp>
      <p:pic>
        <p:nvPicPr>
          <p:cNvPr id="43012" name="Picture 2" descr="http://e1.wrs.yahoo.com/_ylt=A0WTf2u3l.xJUDQBz2kOEQx./SIG=12hd99pik/EXP=1240328503/**http%3A/www.libertaddigital.com/fotos/noticias/sumaradiaga.jpg"/>
          <p:cNvPicPr>
            <a:picLocks noChangeAspect="1" noChangeArrowheads="1"/>
          </p:cNvPicPr>
          <p:nvPr/>
        </p:nvPicPr>
        <p:blipFill>
          <a:blip r:embed="rId2" cstate="print"/>
          <a:srcRect/>
          <a:stretch>
            <a:fillRect/>
          </a:stretch>
        </p:blipFill>
        <p:spPr bwMode="auto">
          <a:xfrm>
            <a:off x="0" y="2576147"/>
            <a:ext cx="4139952" cy="4281854"/>
          </a:xfrm>
          <a:prstGeom prst="rect">
            <a:avLst/>
          </a:prstGeom>
          <a:noFill/>
          <a:ln w="9525">
            <a:noFill/>
            <a:miter lim="800000"/>
            <a:headEnd/>
            <a:tailEnd/>
          </a:ln>
        </p:spPr>
      </p:pic>
      <p:pic>
        <p:nvPicPr>
          <p:cNvPr id="5" name="4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4658" y="268917"/>
            <a:ext cx="1083059" cy="1595270"/>
          </a:xfrm>
          <a:prstGeom prst="rect">
            <a:avLst/>
          </a:prstGeom>
        </p:spPr>
      </p:pic>
    </p:spTree>
    <p:extLst>
      <p:ext uri="{BB962C8B-B14F-4D97-AF65-F5344CB8AC3E}">
        <p14:creationId xmlns:p14="http://schemas.microsoft.com/office/powerpoint/2010/main" val="4175872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Título"/>
          <p:cNvSpPr>
            <a:spLocks noGrp="1"/>
          </p:cNvSpPr>
          <p:nvPr>
            <p:ph type="title"/>
          </p:nvPr>
        </p:nvSpPr>
        <p:spPr>
          <a:xfrm>
            <a:off x="318289" y="771288"/>
            <a:ext cx="8229600" cy="1440160"/>
          </a:xfrm>
        </p:spPr>
        <p:txBody>
          <a:bodyPr>
            <a:normAutofit fontScale="90000"/>
          </a:bodyPr>
          <a:lstStyle/>
          <a:p>
            <a:r>
              <a:rPr lang="es-MX" dirty="0" smtClean="0"/>
              <a:t>5</a:t>
            </a:r>
            <a:r>
              <a:rPr lang="es-MX" sz="3600" dirty="0" smtClean="0"/>
              <a:t>. </a:t>
            </a:r>
            <a:r>
              <a:rPr lang="es-ES" sz="3600" dirty="0" smtClean="0"/>
              <a:t>Acompañar y apoyar a la sociedad </a:t>
            </a:r>
            <a:br>
              <a:rPr lang="es-ES" sz="3600" dirty="0" smtClean="0"/>
            </a:br>
            <a:r>
              <a:rPr lang="es-ES" sz="3600" dirty="0" smtClean="0"/>
              <a:t>civil</a:t>
            </a:r>
            <a:br>
              <a:rPr lang="es-ES" sz="3600" dirty="0" smtClean="0"/>
            </a:br>
            <a:endParaRPr lang="es-PA" sz="3600" dirty="0" smtClean="0"/>
          </a:p>
        </p:txBody>
      </p:sp>
      <p:sp>
        <p:nvSpPr>
          <p:cNvPr id="3" name="2 Marcador de contenido"/>
          <p:cNvSpPr>
            <a:spLocks noGrp="1"/>
          </p:cNvSpPr>
          <p:nvPr>
            <p:ph idx="1"/>
          </p:nvPr>
        </p:nvSpPr>
        <p:spPr>
          <a:xfrm>
            <a:off x="3059832" y="2636912"/>
            <a:ext cx="5544615" cy="3744838"/>
          </a:xfrm>
        </p:spPr>
        <p:txBody>
          <a:bodyPr/>
          <a:lstStyle/>
          <a:p>
            <a:pPr>
              <a:buFont typeface="Wingdings 2" pitchFamily="18" charset="2"/>
              <a:buNone/>
              <a:defRPr/>
            </a:pPr>
            <a:r>
              <a:rPr lang="es-PA" sz="2800" dirty="0" smtClean="0"/>
              <a:t>	</a:t>
            </a:r>
            <a:r>
              <a:rPr lang="es-PA" sz="2800" dirty="0" smtClean="0">
                <a:latin typeface="+mj-lt"/>
              </a:rPr>
              <a:t>Toca al propio pueblo asumir la responsabilidad de defender sus derechos fundamentales. </a:t>
            </a:r>
          </a:p>
          <a:p>
            <a:pPr>
              <a:buNone/>
              <a:defRPr/>
            </a:pPr>
            <a:r>
              <a:rPr lang="es-PA" sz="2800" dirty="0" smtClean="0">
                <a:latin typeface="+mj-lt"/>
              </a:rPr>
              <a:t>	Por eso, la comunidad cristiana estimula y acompaña a la sociedad civil en sus justas aspiraciones. </a:t>
            </a:r>
            <a:endParaRPr lang="es-PA" dirty="0">
              <a:latin typeface="+mj-lt"/>
            </a:endParaRPr>
          </a:p>
        </p:txBody>
      </p:sp>
      <p:pic>
        <p:nvPicPr>
          <p:cNvPr id="44036" name="Picture 4" descr="romero12"/>
          <p:cNvPicPr>
            <a:picLocks noChangeAspect="1" noChangeArrowheads="1"/>
          </p:cNvPicPr>
          <p:nvPr/>
        </p:nvPicPr>
        <p:blipFill>
          <a:blip r:embed="rId2" cstate="print"/>
          <a:srcRect/>
          <a:stretch>
            <a:fillRect/>
          </a:stretch>
        </p:blipFill>
        <p:spPr bwMode="auto">
          <a:xfrm>
            <a:off x="0" y="2621894"/>
            <a:ext cx="2915816" cy="4236106"/>
          </a:xfrm>
          <a:prstGeom prst="rect">
            <a:avLst/>
          </a:prstGeom>
          <a:noFill/>
          <a:ln w="9525">
            <a:noFill/>
            <a:miter lim="800000"/>
            <a:headEnd/>
            <a:tailEnd/>
          </a:ln>
        </p:spPr>
      </p:pic>
      <p:pic>
        <p:nvPicPr>
          <p:cNvPr id="5" name="4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6360" y="190713"/>
            <a:ext cx="1083059" cy="1595270"/>
          </a:xfrm>
          <a:prstGeom prst="rect">
            <a:avLst/>
          </a:prstGeom>
        </p:spPr>
      </p:pic>
    </p:spTree>
    <p:extLst>
      <p:ext uri="{BB962C8B-B14F-4D97-AF65-F5344CB8AC3E}">
        <p14:creationId xmlns:p14="http://schemas.microsoft.com/office/powerpoint/2010/main" val="1480501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4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2360" y="116632"/>
            <a:ext cx="1083059" cy="1595270"/>
          </a:xfrm>
          <a:prstGeom prst="rect">
            <a:avLst/>
          </a:prstGeom>
        </p:spPr>
      </p:pic>
      <p:sp>
        <p:nvSpPr>
          <p:cNvPr id="3" name="2 Marcador de contenido"/>
          <p:cNvSpPr>
            <a:spLocks noGrp="1"/>
          </p:cNvSpPr>
          <p:nvPr>
            <p:ph idx="1"/>
          </p:nvPr>
        </p:nvSpPr>
        <p:spPr>
          <a:xfrm>
            <a:off x="457200" y="1412875"/>
            <a:ext cx="3538538" cy="4911725"/>
          </a:xfrm>
        </p:spPr>
        <p:txBody>
          <a:bodyPr/>
          <a:lstStyle/>
          <a:p>
            <a:pPr>
              <a:buFont typeface="Wingdings 2" pitchFamily="18" charset="2"/>
              <a:buNone/>
              <a:defRPr/>
            </a:pPr>
            <a:r>
              <a:rPr lang="es-PA" sz="2400" dirty="0" smtClean="0"/>
              <a:t>	</a:t>
            </a:r>
            <a:r>
              <a:rPr lang="es-PA" sz="2800" dirty="0" smtClean="0">
                <a:latin typeface="+mj-lt"/>
              </a:rPr>
              <a:t>Donde el pueblo no puede expresarse, la Iglesia debe asumir el papel de ser “voz de los sin voz” para asegurar que no se aplaste la caña quebrada, ni se apague la mecha que aún está humeando. </a:t>
            </a:r>
          </a:p>
          <a:p>
            <a:pPr>
              <a:defRPr/>
            </a:pPr>
            <a:endParaRPr lang="es-MX" dirty="0"/>
          </a:p>
        </p:txBody>
      </p:sp>
      <p:graphicFrame>
        <p:nvGraphicFramePr>
          <p:cNvPr id="3074" name="Object 2"/>
          <p:cNvGraphicFramePr>
            <a:graphicFrameLocks noChangeAspect="1"/>
          </p:cNvGraphicFramePr>
          <p:nvPr/>
        </p:nvGraphicFramePr>
        <p:xfrm>
          <a:off x="4500563" y="1412875"/>
          <a:ext cx="3652837" cy="4667250"/>
        </p:xfrm>
        <a:graphic>
          <a:graphicData uri="http://schemas.openxmlformats.org/presentationml/2006/ole">
            <mc:AlternateContent xmlns:mc="http://schemas.openxmlformats.org/markup-compatibility/2006">
              <mc:Choice xmlns:v="urn:schemas-microsoft-com:vml" Requires="v">
                <p:oleObj spid="_x0000_s1028" name="Fotografía de Photo Editor" r:id="rId4" imgW="2190476" imgH="2914286" progId="">
                  <p:embed/>
                </p:oleObj>
              </mc:Choice>
              <mc:Fallback>
                <p:oleObj name="Fotografía de Photo Editor" r:id="rId4" imgW="2190476" imgH="2914286"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0563" y="1412875"/>
                        <a:ext cx="3652837" cy="4667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412295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1 Título"/>
          <p:cNvSpPr>
            <a:spLocks noGrp="1"/>
          </p:cNvSpPr>
          <p:nvPr>
            <p:ph type="title"/>
          </p:nvPr>
        </p:nvSpPr>
        <p:spPr>
          <a:xfrm>
            <a:off x="663575" y="1277938"/>
            <a:ext cx="8229600" cy="1143000"/>
          </a:xfrm>
        </p:spPr>
        <p:txBody>
          <a:bodyPr>
            <a:normAutofit fontScale="90000"/>
          </a:bodyPr>
          <a:lstStyle/>
          <a:p>
            <a:r>
              <a:rPr lang="es-MX" smtClean="0"/>
              <a:t>Nuevos desafíos para la pastoral social</a:t>
            </a:r>
            <a:endParaRPr lang="es-PA" smtClean="0"/>
          </a:p>
        </p:txBody>
      </p:sp>
      <p:sp>
        <p:nvSpPr>
          <p:cNvPr id="3" name="2 Marcador de contenido"/>
          <p:cNvSpPr>
            <a:spLocks noGrp="1"/>
          </p:cNvSpPr>
          <p:nvPr>
            <p:ph sz="half" idx="1"/>
          </p:nvPr>
        </p:nvSpPr>
        <p:spPr>
          <a:xfrm>
            <a:off x="539750" y="2708275"/>
            <a:ext cx="4038600" cy="3646488"/>
          </a:xfrm>
        </p:spPr>
        <p:txBody>
          <a:bodyPr/>
          <a:lstStyle/>
          <a:p>
            <a:pPr>
              <a:defRPr/>
            </a:pPr>
            <a:r>
              <a:rPr lang="es-MX" dirty="0" smtClean="0">
                <a:latin typeface="+mj-lt"/>
              </a:rPr>
              <a:t>El modelo económico</a:t>
            </a:r>
          </a:p>
          <a:p>
            <a:pPr>
              <a:defRPr/>
            </a:pPr>
            <a:r>
              <a:rPr lang="es-MX" dirty="0" smtClean="0">
                <a:latin typeface="+mj-lt"/>
              </a:rPr>
              <a:t>El trabajo</a:t>
            </a:r>
          </a:p>
          <a:p>
            <a:pPr>
              <a:defRPr/>
            </a:pPr>
            <a:r>
              <a:rPr lang="es-MX" dirty="0" smtClean="0">
                <a:latin typeface="+mj-lt"/>
              </a:rPr>
              <a:t>Los derechos humanos</a:t>
            </a:r>
          </a:p>
          <a:p>
            <a:pPr>
              <a:defRPr/>
            </a:pPr>
            <a:r>
              <a:rPr lang="es-MX" dirty="0" smtClean="0">
                <a:latin typeface="+mj-lt"/>
              </a:rPr>
              <a:t>Las cárceles</a:t>
            </a:r>
          </a:p>
          <a:p>
            <a:pPr>
              <a:defRPr/>
            </a:pPr>
            <a:r>
              <a:rPr lang="es-MX" dirty="0" smtClean="0">
                <a:latin typeface="+mj-lt"/>
              </a:rPr>
              <a:t>La ecología</a:t>
            </a:r>
            <a:endParaRPr lang="es-PA" dirty="0">
              <a:latin typeface="+mj-lt"/>
            </a:endParaRPr>
          </a:p>
        </p:txBody>
      </p:sp>
      <p:sp>
        <p:nvSpPr>
          <p:cNvPr id="4" name="3 Marcador de contenido"/>
          <p:cNvSpPr>
            <a:spLocks noGrp="1"/>
          </p:cNvSpPr>
          <p:nvPr>
            <p:ph sz="half" idx="2"/>
          </p:nvPr>
        </p:nvSpPr>
        <p:spPr>
          <a:xfrm>
            <a:off x="4648200" y="2636838"/>
            <a:ext cx="4038600" cy="3717925"/>
          </a:xfrm>
        </p:spPr>
        <p:txBody>
          <a:bodyPr/>
          <a:lstStyle/>
          <a:p>
            <a:pPr>
              <a:defRPr/>
            </a:pPr>
            <a:r>
              <a:rPr lang="es-MX" dirty="0" smtClean="0">
                <a:latin typeface="+mj-lt"/>
              </a:rPr>
              <a:t>El ambiente humano</a:t>
            </a:r>
          </a:p>
          <a:p>
            <a:pPr>
              <a:defRPr/>
            </a:pPr>
            <a:r>
              <a:rPr lang="es-MX" dirty="0" smtClean="0">
                <a:latin typeface="+mj-lt"/>
              </a:rPr>
              <a:t>La familia</a:t>
            </a:r>
          </a:p>
          <a:p>
            <a:pPr>
              <a:defRPr/>
            </a:pPr>
            <a:r>
              <a:rPr lang="es-MX" dirty="0" smtClean="0">
                <a:latin typeface="+mj-lt"/>
              </a:rPr>
              <a:t>La salud</a:t>
            </a:r>
          </a:p>
          <a:p>
            <a:pPr>
              <a:defRPr/>
            </a:pPr>
            <a:r>
              <a:rPr lang="es-MX" dirty="0" smtClean="0">
                <a:latin typeface="+mj-lt"/>
              </a:rPr>
              <a:t>La violencia</a:t>
            </a:r>
          </a:p>
          <a:p>
            <a:pPr>
              <a:defRPr/>
            </a:pPr>
            <a:r>
              <a:rPr lang="es-MX" dirty="0" smtClean="0">
                <a:latin typeface="+mj-lt"/>
              </a:rPr>
              <a:t>La democracia</a:t>
            </a:r>
            <a:endParaRPr lang="es-PA" dirty="0">
              <a:latin typeface="+mj-lt"/>
            </a:endParaRPr>
          </a:p>
        </p:txBody>
      </p:sp>
      <p:pic>
        <p:nvPicPr>
          <p:cNvPr id="5" name="4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3594" y="264403"/>
            <a:ext cx="1083059" cy="1595270"/>
          </a:xfrm>
          <a:prstGeom prst="rect">
            <a:avLst/>
          </a:prstGeom>
        </p:spPr>
      </p:pic>
    </p:spTree>
    <p:extLst>
      <p:ext uri="{BB962C8B-B14F-4D97-AF65-F5344CB8AC3E}">
        <p14:creationId xmlns:p14="http://schemas.microsoft.com/office/powerpoint/2010/main" val="29053168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1 Título"/>
          <p:cNvSpPr>
            <a:spLocks noGrp="1"/>
          </p:cNvSpPr>
          <p:nvPr>
            <p:ph type="title"/>
          </p:nvPr>
        </p:nvSpPr>
        <p:spPr/>
        <p:txBody>
          <a:bodyPr/>
          <a:lstStyle/>
          <a:p>
            <a:r>
              <a:rPr lang="es-MX" smtClean="0"/>
              <a:t>Recursos de la Pastoral Social</a:t>
            </a:r>
            <a:endParaRPr lang="es-PA" smtClean="0"/>
          </a:p>
        </p:txBody>
      </p:sp>
      <p:sp>
        <p:nvSpPr>
          <p:cNvPr id="3" name="2 Marcador de contenido"/>
          <p:cNvSpPr>
            <a:spLocks noGrp="1"/>
          </p:cNvSpPr>
          <p:nvPr>
            <p:ph idx="1"/>
          </p:nvPr>
        </p:nvSpPr>
        <p:spPr/>
        <p:txBody>
          <a:bodyPr/>
          <a:lstStyle/>
          <a:p>
            <a:pPr marL="609600" indent="-609600">
              <a:buFontTx/>
              <a:buAutoNum type="arabicPeriod"/>
              <a:defRPr/>
            </a:pPr>
            <a:r>
              <a:rPr lang="es-MX" sz="2800" b="1" dirty="0" smtClean="0">
                <a:latin typeface="+mj-lt"/>
              </a:rPr>
              <a:t>Recursos humanos</a:t>
            </a:r>
          </a:p>
          <a:p>
            <a:pPr marL="990600" lvl="1" indent="-533400">
              <a:defRPr/>
            </a:pPr>
            <a:r>
              <a:rPr lang="es-MX" dirty="0" smtClean="0">
                <a:latin typeface="+mj-lt"/>
              </a:rPr>
              <a:t>Voluntariado</a:t>
            </a:r>
          </a:p>
          <a:p>
            <a:pPr marL="990600" lvl="1" indent="-533400">
              <a:defRPr/>
            </a:pPr>
            <a:r>
              <a:rPr lang="es-MX" dirty="0" smtClean="0">
                <a:latin typeface="+mj-lt"/>
              </a:rPr>
              <a:t>Formación y capacitación</a:t>
            </a:r>
          </a:p>
          <a:p>
            <a:pPr marL="990600" lvl="1" indent="-533400">
              <a:defRPr/>
            </a:pPr>
            <a:r>
              <a:rPr lang="es-MX" dirty="0" smtClean="0">
                <a:latin typeface="+mj-lt"/>
              </a:rPr>
              <a:t>Mística</a:t>
            </a:r>
          </a:p>
          <a:p>
            <a:pPr marL="609600" indent="-609600">
              <a:buFontTx/>
              <a:buAutoNum type="arabicPeriod"/>
              <a:defRPr/>
            </a:pPr>
            <a:r>
              <a:rPr lang="es-MX" sz="2800" b="1" dirty="0" smtClean="0">
                <a:latin typeface="+mj-lt"/>
              </a:rPr>
              <a:t>Recursos materiales</a:t>
            </a:r>
          </a:p>
          <a:p>
            <a:pPr marL="990600" lvl="1" indent="-533400">
              <a:defRPr/>
            </a:pPr>
            <a:r>
              <a:rPr lang="es-MX" dirty="0" smtClean="0">
                <a:latin typeface="+mj-lt"/>
              </a:rPr>
              <a:t>Comunicación cristiana de los bienes</a:t>
            </a:r>
          </a:p>
          <a:p>
            <a:pPr marL="990600" lvl="1" indent="-533400">
              <a:defRPr/>
            </a:pPr>
            <a:r>
              <a:rPr lang="es-MX" dirty="0" smtClean="0">
                <a:latin typeface="+mj-lt"/>
              </a:rPr>
              <a:t>Colectas y campañas</a:t>
            </a:r>
          </a:p>
          <a:p>
            <a:pPr marL="990600" lvl="1" indent="-533400">
              <a:defRPr/>
            </a:pPr>
            <a:r>
              <a:rPr lang="es-MX" dirty="0" smtClean="0">
                <a:latin typeface="+mj-lt"/>
              </a:rPr>
              <a:t>Proyectos</a:t>
            </a:r>
            <a:endParaRPr lang="es-ES" dirty="0">
              <a:latin typeface="+mj-lt"/>
            </a:endParaRPr>
          </a:p>
        </p:txBody>
      </p:sp>
      <p:pic>
        <p:nvPicPr>
          <p:cNvPr id="4" name="4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5945" y="476672"/>
            <a:ext cx="1083059" cy="1595270"/>
          </a:xfrm>
          <a:prstGeom prst="rect">
            <a:avLst/>
          </a:prstGeom>
        </p:spPr>
      </p:pic>
    </p:spTree>
    <p:extLst>
      <p:ext uri="{BB962C8B-B14F-4D97-AF65-F5344CB8AC3E}">
        <p14:creationId xmlns:p14="http://schemas.microsoft.com/office/powerpoint/2010/main" val="226117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577" y="281094"/>
            <a:ext cx="1083059" cy="1595270"/>
          </a:xfrm>
          <a:prstGeom prst="rect">
            <a:avLst/>
          </a:prstGeom>
        </p:spPr>
      </p:pic>
      <p:sp>
        <p:nvSpPr>
          <p:cNvPr id="5" name="4 Rectángulo"/>
          <p:cNvSpPr/>
          <p:nvPr/>
        </p:nvSpPr>
        <p:spPr>
          <a:xfrm>
            <a:off x="395536" y="2780928"/>
            <a:ext cx="7704856" cy="3539430"/>
          </a:xfrm>
          <a:prstGeom prst="rect">
            <a:avLst/>
          </a:prstGeom>
        </p:spPr>
        <p:txBody>
          <a:bodyPr wrap="square">
            <a:spAutoFit/>
          </a:bodyPr>
          <a:lstStyle/>
          <a:p>
            <a:pPr algn="just"/>
            <a:r>
              <a:rPr lang="es-ES_tradnl" sz="2800" dirty="0"/>
              <a:t>Ninguna parroquia o comunidad eclesial puede quedarse sin pastoral social, porque se trata de una dimensión esencial de la  misión de la Iglesia. Para que esta dimensión se promueva, debe haber quién lo haga. Alguien tiene que ser responsable de que se impulse constantemente el crecimiento de la fe en la vida diaria. El grupo que asume esta responsabilidad en una parroquia es la </a:t>
            </a:r>
            <a:r>
              <a:rPr lang="es-ES_tradnl" sz="2800" b="1" dirty="0"/>
              <a:t>Comisión de Pastoral Social</a:t>
            </a:r>
            <a:r>
              <a:rPr lang="es-ES_tradnl" sz="2800" dirty="0"/>
              <a:t>. </a:t>
            </a:r>
            <a:endParaRPr lang="es-ES" sz="2800" dirty="0"/>
          </a:p>
        </p:txBody>
      </p:sp>
      <p:pic>
        <p:nvPicPr>
          <p:cNvPr id="7" name="Picture 1039" descr="C:\WINDOWS\Desktop\Logo CP.jpg"/>
          <p:cNvPicPr>
            <a:picLocks noChangeAspect="1" noChangeArrowheads="1"/>
          </p:cNvPicPr>
          <p:nvPr/>
        </p:nvPicPr>
        <p:blipFill>
          <a:blip r:embed="rId3" cstate="print"/>
          <a:srcRect/>
          <a:stretch>
            <a:fillRect/>
          </a:stretch>
        </p:blipFill>
        <p:spPr>
          <a:xfrm>
            <a:off x="5724128" y="281094"/>
            <a:ext cx="2736304" cy="1984268"/>
          </a:xfrm>
          <a:prstGeom prst="rect">
            <a:avLst/>
          </a:prstGeom>
          <a:noFill/>
        </p:spPr>
      </p:pic>
    </p:spTree>
    <p:extLst>
      <p:ext uri="{BB962C8B-B14F-4D97-AF65-F5344CB8AC3E}">
        <p14:creationId xmlns:p14="http://schemas.microsoft.com/office/powerpoint/2010/main" val="33934825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0392" y="476672"/>
            <a:ext cx="657234" cy="1010598"/>
          </a:xfrm>
          <a:prstGeom prst="rect">
            <a:avLst/>
          </a:prstGeom>
        </p:spPr>
      </p:pic>
      <p:sp>
        <p:nvSpPr>
          <p:cNvPr id="8" name="Rectangle 11"/>
          <p:cNvSpPr>
            <a:spLocks noChangeArrowheads="1"/>
          </p:cNvSpPr>
          <p:nvPr/>
        </p:nvSpPr>
        <p:spPr bwMode="auto">
          <a:xfrm>
            <a:off x="3139440" y="1066800"/>
            <a:ext cx="1905000" cy="533400"/>
          </a:xfrm>
          <a:prstGeom prst="rect">
            <a:avLst/>
          </a:prstGeom>
          <a:solidFill>
            <a:schemeClr val="accent1"/>
          </a:solidFill>
          <a:ln w="9525">
            <a:solidFill>
              <a:schemeClr val="tx1"/>
            </a:solidFill>
            <a:miter lim="800000"/>
            <a:headEnd/>
            <a:tailEnd/>
          </a:ln>
        </p:spPr>
        <p:txBody>
          <a:bodyPr wrap="none" anchor="ctr"/>
          <a:lstStyle/>
          <a:p>
            <a:endParaRPr lang="es-ES"/>
          </a:p>
        </p:txBody>
      </p:sp>
      <p:sp>
        <p:nvSpPr>
          <p:cNvPr id="9" name="Text Box 2"/>
          <p:cNvSpPr txBox="1">
            <a:spLocks noChangeArrowheads="1"/>
          </p:cNvSpPr>
          <p:nvPr/>
        </p:nvSpPr>
        <p:spPr bwMode="auto">
          <a:xfrm>
            <a:off x="2895600" y="1066800"/>
            <a:ext cx="4267200" cy="457200"/>
          </a:xfrm>
          <a:prstGeom prst="rect">
            <a:avLst/>
          </a:prstGeom>
          <a:noFill/>
          <a:ln w="9525">
            <a:noFill/>
            <a:miter lim="800000"/>
            <a:headEnd/>
            <a:tailEnd/>
          </a:ln>
        </p:spPr>
        <p:txBody>
          <a:bodyPr>
            <a:spAutoFit/>
          </a:bodyPr>
          <a:lstStyle/>
          <a:p>
            <a:pPr>
              <a:spcBef>
                <a:spcPct val="50000"/>
              </a:spcBef>
            </a:pPr>
            <a:endParaRPr lang="es-ES"/>
          </a:p>
        </p:txBody>
      </p:sp>
      <p:sp>
        <p:nvSpPr>
          <p:cNvPr id="10" name="Text Box 3"/>
          <p:cNvSpPr txBox="1">
            <a:spLocks noChangeArrowheads="1"/>
          </p:cNvSpPr>
          <p:nvPr/>
        </p:nvSpPr>
        <p:spPr bwMode="auto">
          <a:xfrm>
            <a:off x="2147602" y="1104900"/>
            <a:ext cx="3886200" cy="457200"/>
          </a:xfrm>
          <a:prstGeom prst="rect">
            <a:avLst/>
          </a:prstGeom>
          <a:noFill/>
          <a:ln w="9525">
            <a:noFill/>
            <a:miter lim="800000"/>
            <a:headEnd/>
            <a:tailEnd/>
          </a:ln>
        </p:spPr>
        <p:txBody>
          <a:bodyPr>
            <a:spAutoFit/>
          </a:bodyPr>
          <a:lstStyle/>
          <a:p>
            <a:pPr algn="ctr">
              <a:spcBef>
                <a:spcPct val="50000"/>
              </a:spcBef>
            </a:pPr>
            <a:r>
              <a:rPr lang="es-MX" dirty="0"/>
              <a:t>PÁRROCO</a:t>
            </a:r>
            <a:endParaRPr lang="es-ES" dirty="0"/>
          </a:p>
        </p:txBody>
      </p:sp>
      <p:sp>
        <p:nvSpPr>
          <p:cNvPr id="15" name="Line 10"/>
          <p:cNvSpPr>
            <a:spLocks noChangeShapeType="1"/>
          </p:cNvSpPr>
          <p:nvPr/>
        </p:nvSpPr>
        <p:spPr bwMode="auto">
          <a:xfrm>
            <a:off x="4090702" y="1562100"/>
            <a:ext cx="0" cy="533400"/>
          </a:xfrm>
          <a:prstGeom prst="line">
            <a:avLst/>
          </a:prstGeom>
          <a:noFill/>
          <a:ln w="9525">
            <a:solidFill>
              <a:schemeClr val="tx1"/>
            </a:solidFill>
            <a:round/>
            <a:headEnd/>
            <a:tailEnd type="triangle" w="med" len="med"/>
          </a:ln>
        </p:spPr>
        <p:txBody>
          <a:bodyPr wrap="none"/>
          <a:lstStyle/>
          <a:p>
            <a:endParaRPr lang="es-ES"/>
          </a:p>
        </p:txBody>
      </p:sp>
      <p:sp>
        <p:nvSpPr>
          <p:cNvPr id="16" name="Rectangle 12"/>
          <p:cNvSpPr>
            <a:spLocks noChangeArrowheads="1"/>
          </p:cNvSpPr>
          <p:nvPr/>
        </p:nvSpPr>
        <p:spPr bwMode="auto">
          <a:xfrm>
            <a:off x="2966426" y="2020788"/>
            <a:ext cx="2438400" cy="533400"/>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s-ES" dirty="0" smtClean="0">
                <a:solidFill>
                  <a:schemeClr val="tx1"/>
                </a:solidFill>
              </a:rPr>
              <a:t>COORDINADOR </a:t>
            </a:r>
          </a:p>
          <a:p>
            <a:pPr algn="ctr"/>
            <a:r>
              <a:rPr lang="es-ES" dirty="0" smtClean="0">
                <a:solidFill>
                  <a:schemeClr val="tx1"/>
                </a:solidFill>
              </a:rPr>
              <a:t>AREA SOCIAL</a:t>
            </a:r>
            <a:endParaRPr lang="es-ES" dirty="0">
              <a:solidFill>
                <a:schemeClr val="tx1"/>
              </a:solidFill>
            </a:endParaRPr>
          </a:p>
        </p:txBody>
      </p:sp>
      <p:sp>
        <p:nvSpPr>
          <p:cNvPr id="18" name="Rectangle 16"/>
          <p:cNvSpPr>
            <a:spLocks noChangeArrowheads="1"/>
          </p:cNvSpPr>
          <p:nvPr/>
        </p:nvSpPr>
        <p:spPr bwMode="auto">
          <a:xfrm>
            <a:off x="179512" y="3833948"/>
            <a:ext cx="1323357" cy="76200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s-ES"/>
          </a:p>
        </p:txBody>
      </p:sp>
      <p:sp>
        <p:nvSpPr>
          <p:cNvPr id="20" name="Line 18"/>
          <p:cNvSpPr>
            <a:spLocks noChangeShapeType="1"/>
          </p:cNvSpPr>
          <p:nvPr/>
        </p:nvSpPr>
        <p:spPr bwMode="auto">
          <a:xfrm>
            <a:off x="827584" y="3124200"/>
            <a:ext cx="6868616" cy="0"/>
          </a:xfrm>
          <a:prstGeom prst="line">
            <a:avLst/>
          </a:prstGeom>
          <a:noFill/>
          <a:ln w="9525">
            <a:solidFill>
              <a:schemeClr val="tx1"/>
            </a:solidFill>
            <a:round/>
            <a:headEnd/>
            <a:tailEnd/>
          </a:ln>
        </p:spPr>
        <p:txBody>
          <a:bodyPr wrap="none"/>
          <a:lstStyle/>
          <a:p>
            <a:endParaRPr lang="es-ES"/>
          </a:p>
        </p:txBody>
      </p:sp>
      <p:sp>
        <p:nvSpPr>
          <p:cNvPr id="21" name="Line 19"/>
          <p:cNvSpPr>
            <a:spLocks noChangeShapeType="1"/>
          </p:cNvSpPr>
          <p:nvPr/>
        </p:nvSpPr>
        <p:spPr bwMode="auto">
          <a:xfrm>
            <a:off x="4105003" y="2667000"/>
            <a:ext cx="0" cy="457200"/>
          </a:xfrm>
          <a:prstGeom prst="line">
            <a:avLst/>
          </a:prstGeom>
          <a:noFill/>
          <a:ln w="9525">
            <a:solidFill>
              <a:schemeClr val="tx1"/>
            </a:solidFill>
            <a:round/>
            <a:headEnd/>
            <a:tailEnd/>
          </a:ln>
        </p:spPr>
        <p:txBody>
          <a:bodyPr wrap="none"/>
          <a:lstStyle/>
          <a:p>
            <a:endParaRPr lang="es-ES"/>
          </a:p>
        </p:txBody>
      </p:sp>
      <p:sp>
        <p:nvSpPr>
          <p:cNvPr id="22" name="Line 20"/>
          <p:cNvSpPr>
            <a:spLocks noChangeShapeType="1"/>
          </p:cNvSpPr>
          <p:nvPr/>
        </p:nvSpPr>
        <p:spPr bwMode="auto">
          <a:xfrm>
            <a:off x="827584" y="3124200"/>
            <a:ext cx="0" cy="304800"/>
          </a:xfrm>
          <a:prstGeom prst="line">
            <a:avLst/>
          </a:prstGeom>
          <a:noFill/>
          <a:ln w="9525">
            <a:solidFill>
              <a:schemeClr val="tx1"/>
            </a:solidFill>
            <a:round/>
            <a:headEnd/>
            <a:tailEnd/>
          </a:ln>
        </p:spPr>
        <p:txBody>
          <a:bodyPr wrap="none"/>
          <a:lstStyle/>
          <a:p>
            <a:endParaRPr lang="es-ES"/>
          </a:p>
        </p:txBody>
      </p:sp>
      <p:sp>
        <p:nvSpPr>
          <p:cNvPr id="23" name="Line 21"/>
          <p:cNvSpPr>
            <a:spLocks noChangeShapeType="1"/>
          </p:cNvSpPr>
          <p:nvPr/>
        </p:nvSpPr>
        <p:spPr bwMode="auto">
          <a:xfrm flipH="1">
            <a:off x="4991100" y="3124200"/>
            <a:ext cx="38100" cy="0"/>
          </a:xfrm>
          <a:prstGeom prst="line">
            <a:avLst/>
          </a:prstGeom>
          <a:noFill/>
          <a:ln w="9525">
            <a:solidFill>
              <a:schemeClr val="tx1"/>
            </a:solidFill>
            <a:round/>
            <a:headEnd/>
            <a:tailEnd/>
          </a:ln>
        </p:spPr>
        <p:txBody>
          <a:bodyPr wrap="none"/>
          <a:lstStyle/>
          <a:p>
            <a:endParaRPr lang="es-ES"/>
          </a:p>
        </p:txBody>
      </p:sp>
      <p:sp>
        <p:nvSpPr>
          <p:cNvPr id="24" name="Line 22"/>
          <p:cNvSpPr>
            <a:spLocks noChangeShapeType="1"/>
          </p:cNvSpPr>
          <p:nvPr/>
        </p:nvSpPr>
        <p:spPr bwMode="auto">
          <a:xfrm>
            <a:off x="7696200" y="3124200"/>
            <a:ext cx="0" cy="304800"/>
          </a:xfrm>
          <a:prstGeom prst="line">
            <a:avLst/>
          </a:prstGeom>
          <a:noFill/>
          <a:ln w="9525">
            <a:solidFill>
              <a:schemeClr val="tx1"/>
            </a:solidFill>
            <a:round/>
            <a:headEnd/>
            <a:tailEnd/>
          </a:ln>
        </p:spPr>
        <p:txBody>
          <a:bodyPr wrap="none"/>
          <a:lstStyle/>
          <a:p>
            <a:endParaRPr lang="es-ES"/>
          </a:p>
        </p:txBody>
      </p:sp>
      <p:sp>
        <p:nvSpPr>
          <p:cNvPr id="30" name="Rectangle 16"/>
          <p:cNvSpPr>
            <a:spLocks noChangeArrowheads="1"/>
          </p:cNvSpPr>
          <p:nvPr/>
        </p:nvSpPr>
        <p:spPr bwMode="auto">
          <a:xfrm>
            <a:off x="1536698" y="3833948"/>
            <a:ext cx="1232713" cy="76200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s-ES"/>
          </a:p>
        </p:txBody>
      </p:sp>
      <p:sp>
        <p:nvSpPr>
          <p:cNvPr id="31" name="Rectangle 16"/>
          <p:cNvSpPr>
            <a:spLocks noChangeArrowheads="1"/>
          </p:cNvSpPr>
          <p:nvPr/>
        </p:nvSpPr>
        <p:spPr bwMode="auto">
          <a:xfrm>
            <a:off x="6160686" y="3833948"/>
            <a:ext cx="876936" cy="76200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s-ES"/>
          </a:p>
        </p:txBody>
      </p:sp>
      <p:sp>
        <p:nvSpPr>
          <p:cNvPr id="32" name="Rectangle 16"/>
          <p:cNvSpPr>
            <a:spLocks noChangeArrowheads="1"/>
          </p:cNvSpPr>
          <p:nvPr/>
        </p:nvSpPr>
        <p:spPr bwMode="auto">
          <a:xfrm>
            <a:off x="2878642" y="3818559"/>
            <a:ext cx="1530896" cy="76200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s-ES"/>
          </a:p>
        </p:txBody>
      </p:sp>
      <p:sp>
        <p:nvSpPr>
          <p:cNvPr id="33" name="Rectangle 16"/>
          <p:cNvSpPr>
            <a:spLocks noChangeArrowheads="1"/>
          </p:cNvSpPr>
          <p:nvPr/>
        </p:nvSpPr>
        <p:spPr bwMode="auto">
          <a:xfrm>
            <a:off x="4462824" y="3833948"/>
            <a:ext cx="1530896" cy="76200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endParaRPr lang="es-ES"/>
          </a:p>
        </p:txBody>
      </p:sp>
      <p:sp>
        <p:nvSpPr>
          <p:cNvPr id="34" name="33 CuadroTexto"/>
          <p:cNvSpPr txBox="1"/>
          <p:nvPr/>
        </p:nvSpPr>
        <p:spPr>
          <a:xfrm>
            <a:off x="387051" y="3904844"/>
            <a:ext cx="1012906" cy="584775"/>
          </a:xfrm>
          <a:prstGeom prst="rect">
            <a:avLst/>
          </a:prstGeom>
          <a:noFill/>
        </p:spPr>
        <p:txBody>
          <a:bodyPr wrap="none" rtlCol="0">
            <a:spAutoFit/>
          </a:bodyPr>
          <a:lstStyle/>
          <a:p>
            <a:r>
              <a:rPr lang="es-ES" sz="1600" dirty="0" smtClean="0"/>
              <a:t>ADULTOS</a:t>
            </a:r>
          </a:p>
          <a:p>
            <a:r>
              <a:rPr lang="es-ES" sz="1600" dirty="0" smtClean="0"/>
              <a:t>MAYORES</a:t>
            </a:r>
            <a:endParaRPr lang="es-ES" sz="1600" dirty="0"/>
          </a:p>
        </p:txBody>
      </p:sp>
      <p:sp>
        <p:nvSpPr>
          <p:cNvPr id="35" name="34 CuadroTexto"/>
          <p:cNvSpPr txBox="1"/>
          <p:nvPr/>
        </p:nvSpPr>
        <p:spPr>
          <a:xfrm>
            <a:off x="1575302" y="3904844"/>
            <a:ext cx="1194109" cy="584775"/>
          </a:xfrm>
          <a:prstGeom prst="rect">
            <a:avLst/>
          </a:prstGeom>
          <a:noFill/>
        </p:spPr>
        <p:txBody>
          <a:bodyPr wrap="none" rtlCol="0">
            <a:spAutoFit/>
          </a:bodyPr>
          <a:lstStyle/>
          <a:p>
            <a:r>
              <a:rPr lang="es-ES" sz="1600" dirty="0" smtClean="0"/>
              <a:t>INFANCIA Y </a:t>
            </a:r>
          </a:p>
          <a:p>
            <a:r>
              <a:rPr lang="es-ES" sz="1600" dirty="0" smtClean="0"/>
              <a:t>JUVENTUD</a:t>
            </a:r>
            <a:endParaRPr lang="es-ES" sz="1600" dirty="0"/>
          </a:p>
        </p:txBody>
      </p:sp>
      <p:sp>
        <p:nvSpPr>
          <p:cNvPr id="36" name="35 CuadroTexto"/>
          <p:cNvSpPr txBox="1"/>
          <p:nvPr/>
        </p:nvSpPr>
        <p:spPr>
          <a:xfrm>
            <a:off x="2895600" y="4024922"/>
            <a:ext cx="1533618" cy="338554"/>
          </a:xfrm>
          <a:prstGeom prst="rect">
            <a:avLst/>
          </a:prstGeom>
          <a:noFill/>
        </p:spPr>
        <p:txBody>
          <a:bodyPr wrap="square" rtlCol="0">
            <a:spAutoFit/>
          </a:bodyPr>
          <a:lstStyle/>
          <a:p>
            <a:r>
              <a:rPr lang="es-ES" sz="1600" dirty="0" smtClean="0"/>
              <a:t>PENITENCIARIA</a:t>
            </a:r>
            <a:endParaRPr lang="es-ES" sz="1600" dirty="0"/>
          </a:p>
        </p:txBody>
      </p:sp>
      <p:sp>
        <p:nvSpPr>
          <p:cNvPr id="37" name="36 CuadroTexto"/>
          <p:cNvSpPr txBox="1"/>
          <p:nvPr/>
        </p:nvSpPr>
        <p:spPr>
          <a:xfrm>
            <a:off x="4514651" y="3919577"/>
            <a:ext cx="1431546" cy="584775"/>
          </a:xfrm>
          <a:prstGeom prst="rect">
            <a:avLst/>
          </a:prstGeom>
          <a:noFill/>
        </p:spPr>
        <p:txBody>
          <a:bodyPr wrap="none" rtlCol="0">
            <a:spAutoFit/>
          </a:bodyPr>
          <a:lstStyle/>
          <a:p>
            <a:r>
              <a:rPr lang="es-ES" sz="1600" dirty="0" smtClean="0"/>
              <a:t>SITUACION DE</a:t>
            </a:r>
          </a:p>
          <a:p>
            <a:r>
              <a:rPr lang="es-ES" sz="1600" dirty="0" smtClean="0"/>
              <a:t>CALLE</a:t>
            </a:r>
            <a:endParaRPr lang="es-ES" sz="1600" dirty="0"/>
          </a:p>
        </p:txBody>
      </p:sp>
      <p:sp>
        <p:nvSpPr>
          <p:cNvPr id="39" name="38 CuadroTexto"/>
          <p:cNvSpPr txBox="1"/>
          <p:nvPr/>
        </p:nvSpPr>
        <p:spPr>
          <a:xfrm>
            <a:off x="6271065" y="4045671"/>
            <a:ext cx="766557" cy="338554"/>
          </a:xfrm>
          <a:prstGeom prst="rect">
            <a:avLst/>
          </a:prstGeom>
          <a:noFill/>
        </p:spPr>
        <p:txBody>
          <a:bodyPr wrap="none" rtlCol="0">
            <a:spAutoFit/>
          </a:bodyPr>
          <a:lstStyle/>
          <a:p>
            <a:r>
              <a:rPr lang="es-ES" sz="1600" dirty="0" smtClean="0"/>
              <a:t>SALUD</a:t>
            </a:r>
            <a:endParaRPr lang="es-ES" sz="1600" dirty="0"/>
          </a:p>
        </p:txBody>
      </p:sp>
      <p:sp>
        <p:nvSpPr>
          <p:cNvPr id="48" name="Rectangle 16"/>
          <p:cNvSpPr>
            <a:spLocks noChangeArrowheads="1"/>
          </p:cNvSpPr>
          <p:nvPr/>
        </p:nvSpPr>
        <p:spPr bwMode="auto">
          <a:xfrm>
            <a:off x="7162800" y="3836125"/>
            <a:ext cx="1530896" cy="76200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r>
              <a:rPr lang="es-ES" sz="1600" dirty="0" smtClean="0">
                <a:solidFill>
                  <a:schemeClr val="tx1"/>
                </a:solidFill>
              </a:rPr>
              <a:t>AYUDA </a:t>
            </a:r>
          </a:p>
          <a:p>
            <a:r>
              <a:rPr lang="es-ES" sz="1600" dirty="0" smtClean="0">
                <a:solidFill>
                  <a:schemeClr val="tx1"/>
                </a:solidFill>
              </a:rPr>
              <a:t>FRATERNA</a:t>
            </a:r>
            <a:endParaRPr lang="es-ES" sz="1600" dirty="0">
              <a:solidFill>
                <a:schemeClr val="tx1"/>
              </a:solidFill>
            </a:endParaRPr>
          </a:p>
        </p:txBody>
      </p:sp>
      <p:sp>
        <p:nvSpPr>
          <p:cNvPr id="51" name="Line 20"/>
          <p:cNvSpPr>
            <a:spLocks noChangeShapeType="1"/>
          </p:cNvSpPr>
          <p:nvPr/>
        </p:nvSpPr>
        <p:spPr bwMode="auto">
          <a:xfrm>
            <a:off x="2109293" y="3124200"/>
            <a:ext cx="0" cy="304800"/>
          </a:xfrm>
          <a:prstGeom prst="line">
            <a:avLst/>
          </a:prstGeom>
          <a:noFill/>
          <a:ln w="9525">
            <a:solidFill>
              <a:schemeClr val="tx1"/>
            </a:solidFill>
            <a:round/>
            <a:headEnd/>
            <a:tailEnd/>
          </a:ln>
        </p:spPr>
        <p:txBody>
          <a:bodyPr wrap="none"/>
          <a:lstStyle/>
          <a:p>
            <a:endParaRPr lang="es-ES"/>
          </a:p>
        </p:txBody>
      </p:sp>
      <p:sp>
        <p:nvSpPr>
          <p:cNvPr id="52" name="Line 20"/>
          <p:cNvSpPr>
            <a:spLocks noChangeShapeType="1"/>
          </p:cNvSpPr>
          <p:nvPr/>
        </p:nvSpPr>
        <p:spPr bwMode="auto">
          <a:xfrm>
            <a:off x="3419872" y="3091543"/>
            <a:ext cx="0" cy="304800"/>
          </a:xfrm>
          <a:prstGeom prst="line">
            <a:avLst/>
          </a:prstGeom>
          <a:noFill/>
          <a:ln w="9525">
            <a:solidFill>
              <a:schemeClr val="tx1"/>
            </a:solidFill>
            <a:round/>
            <a:headEnd/>
            <a:tailEnd/>
          </a:ln>
        </p:spPr>
        <p:txBody>
          <a:bodyPr wrap="none"/>
          <a:lstStyle/>
          <a:p>
            <a:endParaRPr lang="es-ES"/>
          </a:p>
        </p:txBody>
      </p:sp>
      <p:sp>
        <p:nvSpPr>
          <p:cNvPr id="53" name="Line 20"/>
          <p:cNvSpPr>
            <a:spLocks noChangeShapeType="1"/>
          </p:cNvSpPr>
          <p:nvPr/>
        </p:nvSpPr>
        <p:spPr bwMode="auto">
          <a:xfrm>
            <a:off x="5032191" y="3124200"/>
            <a:ext cx="0" cy="304800"/>
          </a:xfrm>
          <a:prstGeom prst="line">
            <a:avLst/>
          </a:prstGeom>
          <a:noFill/>
          <a:ln w="9525">
            <a:solidFill>
              <a:schemeClr val="tx1"/>
            </a:solidFill>
            <a:round/>
            <a:headEnd/>
            <a:tailEnd/>
          </a:ln>
        </p:spPr>
        <p:txBody>
          <a:bodyPr wrap="none"/>
          <a:lstStyle/>
          <a:p>
            <a:endParaRPr lang="es-ES"/>
          </a:p>
        </p:txBody>
      </p:sp>
      <p:sp>
        <p:nvSpPr>
          <p:cNvPr id="54" name="Line 20"/>
          <p:cNvSpPr>
            <a:spLocks noChangeShapeType="1"/>
          </p:cNvSpPr>
          <p:nvPr/>
        </p:nvSpPr>
        <p:spPr bwMode="auto">
          <a:xfrm>
            <a:off x="6489313" y="3108960"/>
            <a:ext cx="0" cy="304800"/>
          </a:xfrm>
          <a:prstGeom prst="line">
            <a:avLst/>
          </a:prstGeom>
          <a:noFill/>
          <a:ln w="9525">
            <a:solidFill>
              <a:schemeClr val="tx1"/>
            </a:solidFill>
            <a:round/>
            <a:headEnd/>
            <a:tailEnd/>
          </a:ln>
        </p:spPr>
        <p:txBody>
          <a:bodyPr wrap="none"/>
          <a:lstStyle/>
          <a:p>
            <a:endParaRPr lang="es-ES"/>
          </a:p>
        </p:txBody>
      </p:sp>
      <p:sp>
        <p:nvSpPr>
          <p:cNvPr id="56" name="55 Rectángulo"/>
          <p:cNvSpPr/>
          <p:nvPr/>
        </p:nvSpPr>
        <p:spPr>
          <a:xfrm>
            <a:off x="1121515" y="292387"/>
            <a:ext cx="6574685" cy="584775"/>
          </a:xfrm>
          <a:prstGeom prst="rect">
            <a:avLst/>
          </a:prstGeom>
        </p:spPr>
        <p:style>
          <a:lnRef idx="2">
            <a:schemeClr val="accent2"/>
          </a:lnRef>
          <a:fillRef idx="1">
            <a:schemeClr val="lt1"/>
          </a:fillRef>
          <a:effectRef idx="0">
            <a:schemeClr val="accent2"/>
          </a:effectRef>
          <a:fontRef idx="minor">
            <a:schemeClr val="dk1"/>
          </a:fontRef>
        </p:style>
        <p:txBody>
          <a:bodyPr wrap="none" lIns="91440" tIns="45720" rIns="91440" bIns="45720">
            <a:spAutoFit/>
          </a:bodyPr>
          <a:lstStyle/>
          <a:p>
            <a:pPr algn="ctr"/>
            <a:r>
              <a:rPr lang="es-E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Estructura Pastoral Social Parroquial</a:t>
            </a:r>
            <a:endParaRPr lang="es-ES" sz="3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7" name="Line 18"/>
          <p:cNvSpPr>
            <a:spLocks noChangeShapeType="1"/>
          </p:cNvSpPr>
          <p:nvPr/>
        </p:nvSpPr>
        <p:spPr bwMode="auto">
          <a:xfrm>
            <a:off x="2133600" y="3124200"/>
            <a:ext cx="5562600" cy="0"/>
          </a:xfrm>
          <a:prstGeom prst="line">
            <a:avLst/>
          </a:prstGeom>
          <a:noFill/>
          <a:ln w="9525">
            <a:solidFill>
              <a:schemeClr val="tx1"/>
            </a:solidFill>
            <a:round/>
            <a:headEnd/>
            <a:tailEnd/>
          </a:ln>
        </p:spPr>
        <p:txBody>
          <a:bodyPr wrap="none"/>
          <a:lstStyle/>
          <a:p>
            <a:endParaRPr lang="es-ES"/>
          </a:p>
        </p:txBody>
      </p:sp>
      <p:sp>
        <p:nvSpPr>
          <p:cNvPr id="58" name="Line 18"/>
          <p:cNvSpPr>
            <a:spLocks noChangeShapeType="1"/>
          </p:cNvSpPr>
          <p:nvPr/>
        </p:nvSpPr>
        <p:spPr bwMode="auto">
          <a:xfrm>
            <a:off x="1742169" y="5229200"/>
            <a:ext cx="5562600" cy="0"/>
          </a:xfrm>
          <a:prstGeom prst="line">
            <a:avLst/>
          </a:prstGeom>
          <a:noFill/>
          <a:ln w="9525">
            <a:solidFill>
              <a:schemeClr val="tx1"/>
            </a:solidFill>
            <a:round/>
            <a:headEnd/>
            <a:tailEnd/>
          </a:ln>
        </p:spPr>
        <p:txBody>
          <a:bodyPr wrap="none"/>
          <a:lstStyle/>
          <a:p>
            <a:endParaRPr lang="es-ES"/>
          </a:p>
        </p:txBody>
      </p:sp>
      <p:sp>
        <p:nvSpPr>
          <p:cNvPr id="60" name="Rectangle 16"/>
          <p:cNvSpPr>
            <a:spLocks noChangeArrowheads="1"/>
          </p:cNvSpPr>
          <p:nvPr/>
        </p:nvSpPr>
        <p:spPr bwMode="auto">
          <a:xfrm>
            <a:off x="367797" y="5587577"/>
            <a:ext cx="1828800" cy="76200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anchor="ctr"/>
          <a:lstStyle/>
          <a:p>
            <a:endParaRPr lang="es-ES"/>
          </a:p>
        </p:txBody>
      </p:sp>
      <p:sp>
        <p:nvSpPr>
          <p:cNvPr id="61" name="60 CuadroTexto"/>
          <p:cNvSpPr txBox="1"/>
          <p:nvPr/>
        </p:nvSpPr>
        <p:spPr>
          <a:xfrm>
            <a:off x="433418" y="5675972"/>
            <a:ext cx="1738938" cy="646331"/>
          </a:xfrm>
          <a:prstGeom prst="rect">
            <a:avLst/>
          </a:prstGeom>
          <a:noFill/>
        </p:spPr>
        <p:txBody>
          <a:bodyPr wrap="none" rtlCol="0">
            <a:spAutoFit/>
          </a:bodyPr>
          <a:lstStyle/>
          <a:p>
            <a:r>
              <a:rPr lang="es-ES" dirty="0" smtClean="0"/>
              <a:t>OBSERVATORIO </a:t>
            </a:r>
          </a:p>
          <a:p>
            <a:r>
              <a:rPr lang="es-ES" dirty="0" smtClean="0"/>
              <a:t>POBREZA</a:t>
            </a:r>
            <a:endParaRPr lang="es-ES" dirty="0"/>
          </a:p>
        </p:txBody>
      </p:sp>
      <p:sp>
        <p:nvSpPr>
          <p:cNvPr id="62" name="Rectangle 16"/>
          <p:cNvSpPr>
            <a:spLocks noChangeArrowheads="1"/>
          </p:cNvSpPr>
          <p:nvPr/>
        </p:nvSpPr>
        <p:spPr bwMode="auto">
          <a:xfrm>
            <a:off x="2401124" y="5618137"/>
            <a:ext cx="1828800" cy="76200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anchor="ctr"/>
          <a:lstStyle/>
          <a:p>
            <a:endParaRPr lang="es-ES"/>
          </a:p>
        </p:txBody>
      </p:sp>
      <p:sp>
        <p:nvSpPr>
          <p:cNvPr id="63" name="Rectangle 16"/>
          <p:cNvSpPr>
            <a:spLocks noChangeArrowheads="1"/>
          </p:cNvSpPr>
          <p:nvPr/>
        </p:nvSpPr>
        <p:spPr bwMode="auto">
          <a:xfrm>
            <a:off x="4442265" y="5618137"/>
            <a:ext cx="1828800" cy="76200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anchor="ctr"/>
          <a:lstStyle/>
          <a:p>
            <a:endParaRPr lang="es-ES"/>
          </a:p>
        </p:txBody>
      </p:sp>
      <p:sp>
        <p:nvSpPr>
          <p:cNvPr id="64" name="Rectangle 16"/>
          <p:cNvSpPr>
            <a:spLocks noChangeArrowheads="1"/>
          </p:cNvSpPr>
          <p:nvPr/>
        </p:nvSpPr>
        <p:spPr bwMode="auto">
          <a:xfrm>
            <a:off x="6654343" y="5618137"/>
            <a:ext cx="1828800" cy="76200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anchor="ctr"/>
          <a:lstStyle/>
          <a:p>
            <a:endParaRPr lang="es-ES"/>
          </a:p>
        </p:txBody>
      </p:sp>
      <p:sp>
        <p:nvSpPr>
          <p:cNvPr id="65" name="64 CuadroTexto"/>
          <p:cNvSpPr txBox="1"/>
          <p:nvPr/>
        </p:nvSpPr>
        <p:spPr>
          <a:xfrm>
            <a:off x="2602957" y="5817757"/>
            <a:ext cx="1425134" cy="369332"/>
          </a:xfrm>
          <a:prstGeom prst="rect">
            <a:avLst/>
          </a:prstGeom>
          <a:noFill/>
        </p:spPr>
        <p:txBody>
          <a:bodyPr wrap="none" rtlCol="0">
            <a:spAutoFit/>
          </a:bodyPr>
          <a:lstStyle/>
          <a:p>
            <a:r>
              <a:rPr lang="es-ES" dirty="0" smtClean="0"/>
              <a:t>FORMACION</a:t>
            </a:r>
            <a:endParaRPr lang="es-ES" dirty="0"/>
          </a:p>
        </p:txBody>
      </p:sp>
      <p:sp>
        <p:nvSpPr>
          <p:cNvPr id="66" name="65 CuadroTexto"/>
          <p:cNvSpPr txBox="1"/>
          <p:nvPr/>
        </p:nvSpPr>
        <p:spPr>
          <a:xfrm>
            <a:off x="4665809" y="5817757"/>
            <a:ext cx="1364220" cy="369332"/>
          </a:xfrm>
          <a:prstGeom prst="rect">
            <a:avLst/>
          </a:prstGeom>
          <a:noFill/>
        </p:spPr>
        <p:txBody>
          <a:bodyPr wrap="none" rtlCol="0">
            <a:spAutoFit/>
          </a:bodyPr>
          <a:lstStyle/>
          <a:p>
            <a:r>
              <a:rPr lang="es-ES" dirty="0" smtClean="0"/>
              <a:t>ANIMACION</a:t>
            </a:r>
            <a:endParaRPr lang="es-ES" dirty="0"/>
          </a:p>
        </p:txBody>
      </p:sp>
      <p:sp>
        <p:nvSpPr>
          <p:cNvPr id="68" name="67 CuadroTexto"/>
          <p:cNvSpPr txBox="1"/>
          <p:nvPr/>
        </p:nvSpPr>
        <p:spPr>
          <a:xfrm>
            <a:off x="6654343" y="5937556"/>
            <a:ext cx="1807739" cy="369332"/>
          </a:xfrm>
          <a:prstGeom prst="rect">
            <a:avLst/>
          </a:prstGeom>
          <a:noFill/>
        </p:spPr>
        <p:txBody>
          <a:bodyPr wrap="none" rtlCol="0">
            <a:spAutoFit/>
          </a:bodyPr>
          <a:lstStyle/>
          <a:p>
            <a:r>
              <a:rPr lang="es-ES" dirty="0" smtClean="0"/>
              <a:t>VOLUNTARIADO</a:t>
            </a:r>
            <a:endParaRPr lang="es-ES" dirty="0"/>
          </a:p>
        </p:txBody>
      </p:sp>
    </p:spTree>
    <p:extLst>
      <p:ext uri="{BB962C8B-B14F-4D97-AF65-F5344CB8AC3E}">
        <p14:creationId xmlns:p14="http://schemas.microsoft.com/office/powerpoint/2010/main" val="15417562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Título"/>
          <p:cNvSpPr>
            <a:spLocks noGrp="1"/>
          </p:cNvSpPr>
          <p:nvPr>
            <p:ph type="title"/>
          </p:nvPr>
        </p:nvSpPr>
        <p:spPr>
          <a:xfrm>
            <a:off x="914400" y="273050"/>
            <a:ext cx="6177880" cy="1143000"/>
          </a:xfrm>
        </p:spPr>
        <p:txBody>
          <a:bodyPr>
            <a:noAutofit/>
          </a:bodyPr>
          <a:lstStyle/>
          <a:p>
            <a:r>
              <a:rPr lang="es-ES_tradnl" sz="2400" b="1" dirty="0"/>
              <a:t>RECURSOS HUMANOS Y MATERIALES DE LA </a:t>
            </a:r>
            <a:r>
              <a:rPr lang="es-ES_tradnl" sz="2400" b="1" dirty="0" smtClean="0"/>
              <a:t/>
            </a:r>
            <a:br>
              <a:rPr lang="es-ES_tradnl" sz="2400" b="1" dirty="0" smtClean="0"/>
            </a:br>
            <a:r>
              <a:rPr lang="es-ES_tradnl" sz="2400" b="1" dirty="0" smtClean="0"/>
              <a:t>PASTORAL </a:t>
            </a:r>
            <a:r>
              <a:rPr lang="es-ES_tradnl" sz="2400" b="1" dirty="0"/>
              <a:t>SOCIAL</a:t>
            </a:r>
            <a:r>
              <a:rPr lang="es-ES" sz="2400" b="1" dirty="0"/>
              <a:t/>
            </a:r>
            <a:br>
              <a:rPr lang="es-ES" sz="2400" b="1" dirty="0"/>
            </a:br>
            <a:endParaRPr lang="es-ES" sz="2400" dirty="0"/>
          </a:p>
        </p:txBody>
      </p:sp>
      <p:sp>
        <p:nvSpPr>
          <p:cNvPr id="3" name="2 Marcador de texto"/>
          <p:cNvSpPr>
            <a:spLocks noGrp="1"/>
          </p:cNvSpPr>
          <p:nvPr>
            <p:ph type="body" idx="2"/>
          </p:nvPr>
        </p:nvSpPr>
        <p:spPr>
          <a:xfrm>
            <a:off x="251520" y="1600200"/>
            <a:ext cx="3744416" cy="4997152"/>
          </a:xfrm>
        </p:spPr>
        <p:txBody>
          <a:bodyPr>
            <a:normAutofit fontScale="85000" lnSpcReduction="10000"/>
          </a:bodyPr>
          <a:lstStyle/>
          <a:p>
            <a:pPr algn="just"/>
            <a:r>
              <a:rPr lang="es-ES_tradnl" sz="1900" b="1" dirty="0" smtClean="0"/>
              <a:t>FORMAR  AGENTES </a:t>
            </a:r>
            <a:r>
              <a:rPr lang="es-ES_tradnl" sz="1900" b="1" dirty="0"/>
              <a:t>PARROQUIALES</a:t>
            </a:r>
            <a:r>
              <a:rPr lang="es-ES_tradnl" sz="1900" dirty="0"/>
              <a:t>:</a:t>
            </a:r>
            <a:endParaRPr lang="es-ES" sz="1900" dirty="0"/>
          </a:p>
          <a:p>
            <a:pPr lvl="0" algn="just"/>
            <a:r>
              <a:rPr lang="es-ES_tradnl" sz="1900" dirty="0"/>
              <a:t>Buscar voluntarios para el trabajo de la pastoral social y prepararlos para su ministerio.</a:t>
            </a:r>
            <a:endParaRPr lang="es-ES" sz="1900" dirty="0"/>
          </a:p>
          <a:p>
            <a:pPr lvl="0" algn="just"/>
            <a:r>
              <a:rPr lang="es-ES_tradnl" sz="1900" dirty="0"/>
              <a:t>Organizar cursos para agentes de pastoral social.</a:t>
            </a:r>
            <a:endParaRPr lang="es-ES" sz="1900" dirty="0"/>
          </a:p>
          <a:p>
            <a:pPr lvl="0" algn="just"/>
            <a:r>
              <a:rPr lang="es-ES_tradnl" sz="1900" dirty="0"/>
              <a:t>Apoyar a los voluntarios para  que crezcan en la mística del servicio social.</a:t>
            </a:r>
            <a:endParaRPr lang="es-ES" sz="1900" dirty="0"/>
          </a:p>
          <a:p>
            <a:pPr algn="just"/>
            <a:r>
              <a:rPr lang="es-ES_tradnl" sz="1900" dirty="0"/>
              <a:t>Formar un Comité Parroquial de Pastoral </a:t>
            </a:r>
            <a:r>
              <a:rPr lang="es-ES_tradnl" sz="1900" dirty="0" smtClean="0"/>
              <a:t>Social</a:t>
            </a:r>
          </a:p>
          <a:p>
            <a:pPr algn="just"/>
            <a:endParaRPr lang="es-ES" sz="1900" b="1" i="1" dirty="0"/>
          </a:p>
          <a:p>
            <a:pPr algn="just"/>
            <a:r>
              <a:rPr lang="es-ES_tradnl" sz="1900" b="1" dirty="0" smtClean="0"/>
              <a:t>RECURSOS </a:t>
            </a:r>
            <a:r>
              <a:rPr lang="es-ES_tradnl" sz="1900" b="1" dirty="0"/>
              <a:t>MATERIALES</a:t>
            </a:r>
            <a:r>
              <a:rPr lang="es-ES_tradnl" sz="1900" dirty="0"/>
              <a:t>:</a:t>
            </a:r>
            <a:endParaRPr lang="es-ES" sz="1900" dirty="0"/>
          </a:p>
          <a:p>
            <a:pPr algn="just"/>
            <a:r>
              <a:rPr lang="es-ES_tradnl" sz="1900" dirty="0"/>
              <a:t>Sería un grave error organizar una pastoral social con la principal finalidad de solicitar y recibir ayudas de fuera. La pastoral social parroquial ha de ser la puesta en marcha de la solidaridad de las pequeñas comunidades eclesiales de base y de la comunidad parroquial. Se trata de descubrir las pobrezas existentes dentro del área parroquial y convencer a la comunidad parroquial de que su obligación es dar respuestas generosas.</a:t>
            </a:r>
            <a:endParaRPr lang="es-ES" sz="1900" dirty="0"/>
          </a:p>
          <a:p>
            <a:endParaRPr lang="es-ES" dirty="0"/>
          </a:p>
        </p:txBody>
      </p:sp>
      <p:pic>
        <p:nvPicPr>
          <p:cNvPr id="9" name="Picture 3" descr="C:\Mis documentos\respaldo guillen\Mis documentos\caritasparroquial\Untitled-5.jpg"/>
          <p:cNvPicPr>
            <a:picLocks noGrp="1" noChangeAspect="1" noChangeArrowheads="1"/>
          </p:cNvPicPr>
          <p:nvPr>
            <p:ph sz="quarter" idx="1"/>
          </p:nvPr>
        </p:nvPicPr>
        <p:blipFill>
          <a:blip r:embed="rId2" cstate="print"/>
          <a:srcRect/>
          <a:stretch>
            <a:fillRect/>
          </a:stretch>
        </p:blipFill>
        <p:spPr bwMode="auto">
          <a:xfrm>
            <a:off x="3995936" y="1628800"/>
            <a:ext cx="4690864" cy="4824536"/>
          </a:xfrm>
          <a:prstGeom prst="rect">
            <a:avLst/>
          </a:prstGeom>
          <a:noFill/>
          <a:ln w="9525">
            <a:noFill/>
            <a:miter lim="800000"/>
            <a:headEnd/>
            <a:tailEnd/>
          </a:ln>
        </p:spPr>
      </p:pic>
      <p:pic>
        <p:nvPicPr>
          <p:cNvPr id="5" name="4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1429" y="188640"/>
            <a:ext cx="1083059" cy="1595270"/>
          </a:xfrm>
          <a:prstGeom prst="rect">
            <a:avLst/>
          </a:prstGeom>
        </p:spPr>
      </p:pic>
    </p:spTree>
    <p:extLst>
      <p:ext uri="{BB962C8B-B14F-4D97-AF65-F5344CB8AC3E}">
        <p14:creationId xmlns:p14="http://schemas.microsoft.com/office/powerpoint/2010/main" val="22522970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274638"/>
            <a:ext cx="7128792" cy="1143000"/>
          </a:xfrm>
        </p:spPr>
        <p:txBody>
          <a:bodyPr>
            <a:normAutofit fontScale="90000"/>
          </a:bodyPr>
          <a:lstStyle/>
          <a:p>
            <a:r>
              <a:rPr lang="es-ES_tradnl" b="1" dirty="0" smtClean="0"/>
              <a:t>Sugerencias Concretas para la Pastoral</a:t>
            </a:r>
            <a:endParaRPr lang="es-ES" dirty="0"/>
          </a:p>
        </p:txBody>
      </p:sp>
      <p:sp>
        <p:nvSpPr>
          <p:cNvPr id="5" name="4 Marcador de texto"/>
          <p:cNvSpPr>
            <a:spLocks noGrp="1"/>
          </p:cNvSpPr>
          <p:nvPr>
            <p:ph type="body" idx="4294967295"/>
          </p:nvPr>
        </p:nvSpPr>
        <p:spPr>
          <a:xfrm>
            <a:off x="251520" y="1546826"/>
            <a:ext cx="7772400" cy="1338263"/>
          </a:xfrm>
        </p:spPr>
        <p:txBody>
          <a:bodyPr>
            <a:noAutofit/>
          </a:bodyPr>
          <a:lstStyle/>
          <a:p>
            <a:pPr lvl="0" algn="just"/>
            <a:r>
              <a:rPr lang="es-ES_tradnl" sz="2000" dirty="0" smtClean="0"/>
              <a:t>Postulación </a:t>
            </a:r>
            <a:r>
              <a:rPr lang="es-ES_tradnl" sz="2000" dirty="0"/>
              <a:t>de iniciativas como implementación tecnológica para la Parroquia, implementación ayudas técnicas para personas con </a:t>
            </a:r>
            <a:r>
              <a:rPr lang="es-ES_tradnl" sz="2000" dirty="0" smtClean="0"/>
              <a:t>discapacidad </a:t>
            </a:r>
            <a:r>
              <a:rPr lang="es-ES_tradnl" sz="2000" dirty="0"/>
              <a:t>lo anterior a través de fondos.</a:t>
            </a:r>
            <a:endParaRPr lang="es-ES" sz="2000" dirty="0"/>
          </a:p>
          <a:p>
            <a:pPr lvl="0" algn="just"/>
            <a:r>
              <a:rPr lang="es-ES_tradnl" sz="2000" dirty="0"/>
              <a:t>Contacto con otras instituciones para solicitar ayuda (servicio de salud, municipalidad, gobernación, Obispado, entre otros)</a:t>
            </a:r>
            <a:endParaRPr lang="es-ES" sz="2000" dirty="0"/>
          </a:p>
          <a:p>
            <a:pPr lvl="0" algn="just"/>
            <a:r>
              <a:rPr lang="es-ES_tradnl" sz="2000" dirty="0"/>
              <a:t>Realización de talleres en la parroquia como; vivir el duelo, formación bíblica, computación, redes sociales, quehacer pastoral, planificación, Doctrina social de la Iglesia, habilidades sociales, entre otros.</a:t>
            </a:r>
            <a:endParaRPr lang="es-ES" sz="2000" dirty="0"/>
          </a:p>
          <a:p>
            <a:pPr lvl="0" algn="just"/>
            <a:r>
              <a:rPr lang="es-ES_tradnl" sz="2000" dirty="0"/>
              <a:t>Realización de reunión mensual de la Pastoral Social Parroquial.</a:t>
            </a:r>
            <a:endParaRPr lang="es-ES" sz="2000" dirty="0"/>
          </a:p>
          <a:p>
            <a:pPr lvl="0" algn="just"/>
            <a:r>
              <a:rPr lang="es-ES_tradnl" sz="2000" dirty="0"/>
              <a:t>Planificación de reuniones con grupos pastorales.</a:t>
            </a:r>
            <a:endParaRPr lang="es-ES" sz="2000" dirty="0"/>
          </a:p>
          <a:p>
            <a:pPr lvl="0" algn="just"/>
            <a:r>
              <a:rPr lang="es-ES_tradnl" sz="2000" dirty="0"/>
              <a:t>Identificar a los encargados por grupos pastorales.</a:t>
            </a:r>
            <a:endParaRPr lang="es-ES" sz="2000" dirty="0"/>
          </a:p>
          <a:p>
            <a:pPr lvl="0" algn="just"/>
            <a:r>
              <a:rPr lang="es-ES_tradnl" sz="2000" dirty="0"/>
              <a:t>Organizar una Comisión de Pastoral social compuesta por un integrante de cada pastoral.</a:t>
            </a:r>
            <a:endParaRPr lang="es-ES" sz="2000" dirty="0"/>
          </a:p>
          <a:p>
            <a:endParaRPr lang="es-ES" sz="1400" dirty="0"/>
          </a:p>
        </p:txBody>
      </p:sp>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0352" y="188640"/>
            <a:ext cx="1083059" cy="1595270"/>
          </a:xfrm>
          <a:prstGeom prst="rect">
            <a:avLst/>
          </a:prstGeom>
        </p:spPr>
      </p:pic>
    </p:spTree>
    <p:extLst>
      <p:ext uri="{BB962C8B-B14F-4D97-AF65-F5344CB8AC3E}">
        <p14:creationId xmlns:p14="http://schemas.microsoft.com/office/powerpoint/2010/main" val="24375070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ctrTitle"/>
          </p:nvPr>
        </p:nvSpPr>
        <p:spPr/>
        <p:txBody>
          <a:bodyPr/>
          <a:lstStyle/>
          <a:p>
            <a:r>
              <a:rPr lang="es-CL" dirty="0" smtClean="0"/>
              <a:t>Y UDS. QUE ESTAN HACIENDO??</a:t>
            </a:r>
            <a:endParaRPr lang="es-CL" dirty="0"/>
          </a:p>
        </p:txBody>
      </p:sp>
      <p:pic>
        <p:nvPicPr>
          <p:cNvPr id="4" name="Imagen 3" descr="File0001 copy"/>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55976" y="3140968"/>
            <a:ext cx="2816721" cy="3312368"/>
          </a:xfrm>
          <a:prstGeom prst="rect">
            <a:avLst/>
          </a:prstGeom>
          <a:noFill/>
          <a:ln>
            <a:noFill/>
          </a:ln>
        </p:spPr>
      </p:pic>
      <p:sp>
        <p:nvSpPr>
          <p:cNvPr id="5" name="Text Box 2"/>
          <p:cNvSpPr txBox="1">
            <a:spLocks noChangeArrowheads="1"/>
          </p:cNvSpPr>
          <p:nvPr/>
        </p:nvSpPr>
        <p:spPr bwMode="auto">
          <a:xfrm>
            <a:off x="1043608" y="3933056"/>
            <a:ext cx="1828800" cy="12573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800"/>
              </a:spcAft>
              <a:buClrTx/>
              <a:buSzTx/>
              <a:buFontTx/>
              <a:buNone/>
              <a:tabLst/>
            </a:pPr>
            <a:r>
              <a:rPr kumimoji="0" lang="es-CL" sz="1600" b="0" i="1" u="none" strike="noStrike" cap="none" normalizeH="0" baseline="0" smtClean="0">
                <a:ln>
                  <a:noFill/>
                </a:ln>
                <a:solidFill>
                  <a:schemeClr val="tx1"/>
                </a:solidFill>
                <a:effectLst/>
                <a:latin typeface="Times New Roman" panose="02020603050405020304" pitchFamily="18" charset="0"/>
              </a:rPr>
              <a:t>"...todo lo que hicieron a uno de estos pobres a mí me lo hicieron...” Mt. 25, 40)</a:t>
            </a:r>
            <a:endParaRPr kumimoji="0" lang="es-CL"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12378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83568" y="908720"/>
            <a:ext cx="5976664" cy="1008112"/>
          </a:xfrm>
        </p:spPr>
        <p:txBody>
          <a:bodyPr>
            <a:normAutofit/>
          </a:bodyPr>
          <a:lstStyle/>
          <a:p>
            <a:r>
              <a:rPr lang="es-ES" dirty="0" smtClean="0"/>
              <a:t> </a:t>
            </a:r>
            <a:endParaRPr lang="es-ES" dirty="0"/>
          </a:p>
        </p:txBody>
      </p:sp>
      <p:sp>
        <p:nvSpPr>
          <p:cNvPr id="3" name="2 Marcador de texto"/>
          <p:cNvSpPr>
            <a:spLocks noGrp="1"/>
          </p:cNvSpPr>
          <p:nvPr>
            <p:ph type="body" idx="1"/>
          </p:nvPr>
        </p:nvSpPr>
        <p:spPr>
          <a:xfrm>
            <a:off x="179512" y="2547938"/>
            <a:ext cx="4680519" cy="4121422"/>
          </a:xfrm>
        </p:spPr>
        <p:txBody>
          <a:bodyPr>
            <a:normAutofit fontScale="85000" lnSpcReduction="20000"/>
          </a:bodyPr>
          <a:lstStyle/>
          <a:p>
            <a:pPr algn="just"/>
            <a:r>
              <a:rPr lang="es-ES_tradnl" sz="2800" b="1" dirty="0">
                <a:solidFill>
                  <a:schemeClr val="tx1"/>
                </a:solidFill>
              </a:rPr>
              <a:t>Hacer pastoral es acompañar a la comunidad cristiana a crecer y madurar en la fe. Toda pastoral debe tener tres dimensiones: la profética (el anuncio y la catequesis), la litúrgica (la celebración) y la social (la práctica vivencial). </a:t>
            </a:r>
            <a:r>
              <a:rPr lang="es-ES_tradnl" sz="2800" b="1" dirty="0" smtClean="0">
                <a:solidFill>
                  <a:schemeClr val="tx1"/>
                </a:solidFill>
              </a:rPr>
              <a:t>Si </a:t>
            </a:r>
            <a:r>
              <a:rPr lang="es-ES_tradnl" sz="2800" b="1" dirty="0">
                <a:solidFill>
                  <a:schemeClr val="tx1"/>
                </a:solidFill>
              </a:rPr>
              <a:t>bien es cierto que la celebración es la expresión más específica de la religiosidad, la práctica vivencial es la verificación de su autenticidad. (</a:t>
            </a:r>
            <a:r>
              <a:rPr lang="es-ES_tradnl" sz="2800" b="1" dirty="0" err="1">
                <a:solidFill>
                  <a:schemeClr val="tx1"/>
                </a:solidFill>
              </a:rPr>
              <a:t>Cfr</a:t>
            </a:r>
            <a:r>
              <a:rPr lang="es-ES_tradnl" sz="2800" b="1" dirty="0">
                <a:solidFill>
                  <a:schemeClr val="tx1"/>
                </a:solidFill>
              </a:rPr>
              <a:t> Mt 5-7 y 25</a:t>
            </a:r>
            <a:endParaRPr lang="es-ES" sz="2800" b="1" dirty="0">
              <a:solidFill>
                <a:schemeClr val="tx1"/>
              </a:solidFill>
            </a:endParaRPr>
          </a:p>
        </p:txBody>
      </p:sp>
      <p:pic>
        <p:nvPicPr>
          <p:cNvPr id="5" name="4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5945" y="476672"/>
            <a:ext cx="1083059" cy="1595270"/>
          </a:xfrm>
          <a:prstGeom prst="rect">
            <a:avLst/>
          </a:prstGeom>
        </p:spPr>
      </p:pic>
      <p:pic>
        <p:nvPicPr>
          <p:cNvPr id="6" name="Picture 2" descr="TRIPLE min1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2636912"/>
            <a:ext cx="4086920" cy="38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uadroTexto 6"/>
          <p:cNvSpPr txBox="1"/>
          <p:nvPr/>
        </p:nvSpPr>
        <p:spPr>
          <a:xfrm>
            <a:off x="124001" y="103151"/>
            <a:ext cx="5904656" cy="2123658"/>
          </a:xfrm>
          <a:prstGeom prst="rect">
            <a:avLst/>
          </a:prstGeom>
          <a:noFill/>
        </p:spPr>
        <p:txBody>
          <a:bodyPr wrap="square" rtlCol="0">
            <a:spAutoFit/>
          </a:bodyPr>
          <a:lstStyle/>
          <a:p>
            <a:r>
              <a:rPr lang="en-US" sz="4400" dirty="0">
                <a:ln w="0"/>
                <a:effectLst>
                  <a:outerShdw blurRad="38100" dist="19050" dir="2700000" algn="tl" rotWithShape="0">
                    <a:schemeClr val="dk1">
                      <a:alpha val="40000"/>
                    </a:schemeClr>
                  </a:outerShdw>
                </a:effectLst>
              </a:rPr>
              <a:t>¿QUÉ ES LA PASTORAL SOCIAL </a:t>
            </a:r>
            <a:r>
              <a:rPr lang="en-US" sz="4400" dirty="0" smtClean="0">
                <a:ln w="0"/>
                <a:effectLst>
                  <a:outerShdw blurRad="38100" dist="19050" dir="2700000" algn="tl" rotWithShape="0">
                    <a:schemeClr val="dk1">
                      <a:alpha val="40000"/>
                    </a:schemeClr>
                  </a:outerShdw>
                </a:effectLst>
              </a:rPr>
              <a:t>?</a:t>
            </a:r>
            <a:r>
              <a:rPr lang="es-ES" sz="4400" dirty="0">
                <a:ln w="0"/>
                <a:effectLst>
                  <a:outerShdw blurRad="38100" dist="19050" dir="2700000" algn="tl" rotWithShape="0">
                    <a:schemeClr val="dk1">
                      <a:alpha val="40000"/>
                    </a:schemeClr>
                  </a:outerShdw>
                </a:effectLst>
              </a:rPr>
              <a:t/>
            </a:r>
            <a:br>
              <a:rPr lang="es-ES" sz="4400" dirty="0">
                <a:ln w="0"/>
                <a:effectLst>
                  <a:outerShdw blurRad="38100" dist="19050" dir="2700000" algn="tl" rotWithShape="0">
                    <a:schemeClr val="dk1">
                      <a:alpha val="40000"/>
                    </a:schemeClr>
                  </a:outerShdw>
                </a:effectLst>
              </a:rPr>
            </a:br>
            <a:endParaRPr lang="es-CL" sz="4400" dirty="0">
              <a:ln w="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348267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ubtítulo"/>
          <p:cNvSpPr>
            <a:spLocks noGrp="1"/>
          </p:cNvSpPr>
          <p:nvPr>
            <p:ph type="subTitle" idx="1"/>
          </p:nvPr>
        </p:nvSpPr>
        <p:spPr>
          <a:xfrm>
            <a:off x="1259632" y="3290185"/>
            <a:ext cx="6400800" cy="1600200"/>
          </a:xfrm>
        </p:spPr>
        <p:txBody>
          <a:bodyPr/>
          <a:lstStyle/>
          <a:p>
            <a:r>
              <a:rPr lang="es-ES" dirty="0" smtClean="0"/>
              <a:t>Que </a:t>
            </a:r>
            <a:r>
              <a:rPr lang="es-ES" dirty="0"/>
              <a:t>el Cristo Resucitado fortalezca a todos los Laicos comprometidos en esta hermosa Misión de ayuda a los mas necesitados</a:t>
            </a:r>
            <a:r>
              <a:rPr lang="es-ES" dirty="0" smtClean="0"/>
              <a:t> ……</a:t>
            </a:r>
            <a:endParaRPr lang="es-ES" dirty="0"/>
          </a:p>
        </p:txBody>
      </p:sp>
      <p:sp>
        <p:nvSpPr>
          <p:cNvPr id="3" name="2 Título"/>
          <p:cNvSpPr>
            <a:spLocks noGrp="1"/>
          </p:cNvSpPr>
          <p:nvPr>
            <p:ph type="ctrTitle"/>
          </p:nvPr>
        </p:nvSpPr>
        <p:spPr/>
        <p:txBody>
          <a:bodyPr>
            <a:noAutofit/>
          </a:bodyPr>
          <a:lstStyle/>
          <a:p>
            <a:pPr lvl="0" eaLnBrk="0" fontAlgn="base" hangingPunct="0">
              <a:spcAft>
                <a:spcPct val="0"/>
              </a:spcAft>
            </a:pPr>
            <a:r>
              <a:rPr lang="es-ES_tradnl" sz="2400" dirty="0">
                <a:solidFill>
                  <a:schemeClr val="tx1"/>
                </a:solidFill>
                <a:latin typeface="Verdana" pitchFamily="34" charset="0"/>
                <a:ea typeface="Times New Roman" pitchFamily="18" charset="0"/>
                <a:cs typeface="Arial" pitchFamily="34" charset="0"/>
              </a:rPr>
              <a:t>Para la Iglesia, el servicio de la caridad, igual que el anuncio de la Palabra y la celebración de los Sacramentos, “es expresión irrenunciable de la propia esencia” (DA 399).</a:t>
            </a:r>
            <a:r>
              <a:rPr lang="es-ES" sz="2400" dirty="0">
                <a:solidFill>
                  <a:schemeClr val="tx1"/>
                </a:solidFill>
                <a:latin typeface="Arial" pitchFamily="34" charset="0"/>
                <a:cs typeface="Arial" pitchFamily="34" charset="0"/>
              </a:rPr>
              <a:t> </a:t>
            </a:r>
          </a:p>
        </p:txBody>
      </p:sp>
      <p:pic>
        <p:nvPicPr>
          <p:cNvPr id="6" name="5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67944" y="4797152"/>
            <a:ext cx="1080120" cy="1656184"/>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722313" y="2547938"/>
            <a:ext cx="3921695" cy="3689374"/>
          </a:xfrm>
        </p:spPr>
        <p:txBody>
          <a:bodyPr>
            <a:normAutofit fontScale="92500" lnSpcReduction="10000"/>
          </a:bodyPr>
          <a:lstStyle/>
          <a:p>
            <a:pPr algn="just"/>
            <a:r>
              <a:rPr lang="es-MX" dirty="0">
                <a:solidFill>
                  <a:schemeClr val="accent2"/>
                </a:solidFill>
                <a:latin typeface="Book Antiqua" pitchFamily="18" charset="0"/>
                <a:cs typeface="Times New Roman" pitchFamily="18" charset="0"/>
              </a:rPr>
              <a:t>Es</a:t>
            </a:r>
            <a:r>
              <a:rPr lang="es-MX" dirty="0">
                <a:solidFill>
                  <a:srgbClr val="000000"/>
                </a:solidFill>
                <a:latin typeface="Book Antiqua" pitchFamily="18" charset="0"/>
                <a:cs typeface="Times New Roman" pitchFamily="18" charset="0"/>
              </a:rPr>
              <a:t> el servicio organizado de toda la </a:t>
            </a:r>
            <a:r>
              <a:rPr lang="es-MX" dirty="0" smtClean="0">
                <a:solidFill>
                  <a:srgbClr val="000000"/>
                </a:solidFill>
                <a:latin typeface="Book Antiqua" pitchFamily="18" charset="0"/>
                <a:cs typeface="Times New Roman" pitchFamily="18" charset="0"/>
              </a:rPr>
              <a:t>comunidad parroquial</a:t>
            </a:r>
            <a:r>
              <a:rPr lang="es-MX" dirty="0">
                <a:solidFill>
                  <a:srgbClr val="000000"/>
                </a:solidFill>
                <a:latin typeface="Book Antiqua" pitchFamily="18" charset="0"/>
                <a:cs typeface="Times New Roman" pitchFamily="18" charset="0"/>
              </a:rPr>
              <a:t>, presidida por el párroco, para que todas estas obras tengan un punto de cohesión, de coordinación con todo el proyecto pastoral de la parroquia, de formación específica de los voluntarios y de vinculación con toda la comunidad.</a:t>
            </a:r>
          </a:p>
        </p:txBody>
      </p:sp>
      <p:pic>
        <p:nvPicPr>
          <p:cNvPr id="5" name="4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5945" y="476672"/>
            <a:ext cx="1083059" cy="1595270"/>
          </a:xfrm>
          <a:prstGeom prst="rect">
            <a:avLst/>
          </a:prstGeom>
        </p:spPr>
      </p:pic>
      <p:pic>
        <p:nvPicPr>
          <p:cNvPr id="7" name="Picture 6" descr="C:\Mis documentos\respaldo guillen\Mis documentos\caritasparroquial\Untitled-2.jpg"/>
          <p:cNvPicPr>
            <a:picLocks noChangeAspect="1" noChangeArrowheads="1"/>
          </p:cNvPicPr>
          <p:nvPr/>
        </p:nvPicPr>
        <p:blipFill>
          <a:blip r:embed="rId3" cstate="print"/>
          <a:srcRect/>
          <a:stretch>
            <a:fillRect/>
          </a:stretch>
        </p:blipFill>
        <p:spPr bwMode="auto">
          <a:xfrm>
            <a:off x="4860032" y="2564905"/>
            <a:ext cx="4032448" cy="4104456"/>
          </a:xfrm>
          <a:prstGeom prst="rect">
            <a:avLst/>
          </a:prstGeom>
          <a:noFill/>
          <a:ln w="9525">
            <a:noFill/>
            <a:miter lim="800000"/>
            <a:headEnd/>
            <a:tailEnd/>
          </a:ln>
        </p:spPr>
      </p:pic>
      <p:sp>
        <p:nvSpPr>
          <p:cNvPr id="6" name="3 CuadroTexto"/>
          <p:cNvSpPr txBox="1"/>
          <p:nvPr/>
        </p:nvSpPr>
        <p:spPr>
          <a:xfrm>
            <a:off x="2113456" y="674142"/>
            <a:ext cx="2736304" cy="1200329"/>
          </a:xfrm>
          <a:prstGeom prst="rect">
            <a:avLst/>
          </a:prstGeom>
          <a:noFill/>
        </p:spPr>
        <p:txBody>
          <a:bodyPr wrap="square" rtlCol="0">
            <a:spAutoFit/>
          </a:bodyPr>
          <a:lstStyle/>
          <a:p>
            <a:pPr algn="ctr"/>
            <a:r>
              <a:rPr lang="es-ES" b="1" dirty="0"/>
              <a:t>Hoy se habla de los pobres y se reza por ellos en todas las celebraciones </a:t>
            </a:r>
            <a:r>
              <a:rPr lang="es-ES" b="1" dirty="0" smtClean="0"/>
              <a:t>litúrgicas…</a:t>
            </a:r>
            <a:endParaRPr lang="es-ES" dirty="0"/>
          </a:p>
        </p:txBody>
      </p:sp>
    </p:spTree>
    <p:extLst>
      <p:ext uri="{BB962C8B-B14F-4D97-AF65-F5344CB8AC3E}">
        <p14:creationId xmlns:p14="http://schemas.microsoft.com/office/powerpoint/2010/main" val="10721524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16 Título"/>
          <p:cNvSpPr>
            <a:spLocks noGrp="1"/>
          </p:cNvSpPr>
          <p:nvPr>
            <p:ph type="title"/>
          </p:nvPr>
        </p:nvSpPr>
        <p:spPr/>
        <p:txBody>
          <a:bodyPr>
            <a:normAutofit fontScale="90000"/>
          </a:bodyPr>
          <a:lstStyle/>
          <a:p>
            <a:r>
              <a:rPr lang="es-ES_tradnl" b="1" u="sng" dirty="0" smtClean="0"/>
              <a:t/>
            </a:r>
            <a:br>
              <a:rPr lang="es-ES_tradnl" b="1" u="sng" dirty="0" smtClean="0"/>
            </a:br>
            <a:r>
              <a:rPr lang="es-ES_tradnl" b="1" u="sng" dirty="0"/>
              <a:t/>
            </a:r>
            <a:br>
              <a:rPr lang="es-ES_tradnl" b="1" u="sng" dirty="0"/>
            </a:br>
            <a:r>
              <a:rPr lang="es-ES_tradnl" sz="3100" b="1" u="sng" dirty="0" smtClean="0"/>
              <a:t>II</a:t>
            </a:r>
            <a:r>
              <a:rPr lang="es-ES_tradnl" sz="3100" b="1" u="sng" dirty="0"/>
              <a:t>.- TAREAS DE LA PASTORAL </a:t>
            </a:r>
            <a:r>
              <a:rPr lang="es-ES_tradnl" sz="3100" b="1" u="sng" dirty="0" smtClean="0"/>
              <a:t>SOCIAL</a:t>
            </a:r>
            <a:endParaRPr lang="es-ES" dirty="0"/>
          </a:p>
        </p:txBody>
      </p:sp>
      <p:sp>
        <p:nvSpPr>
          <p:cNvPr id="19" name="18 Marcador de texto"/>
          <p:cNvSpPr>
            <a:spLocks noGrp="1"/>
          </p:cNvSpPr>
          <p:nvPr>
            <p:ph type="body" idx="2"/>
          </p:nvPr>
        </p:nvSpPr>
        <p:spPr>
          <a:xfrm>
            <a:off x="827584" y="1628800"/>
            <a:ext cx="3312368" cy="4495800"/>
          </a:xfrm>
        </p:spPr>
        <p:txBody>
          <a:bodyPr>
            <a:normAutofit/>
          </a:bodyPr>
          <a:lstStyle/>
          <a:p>
            <a:pPr marL="342900" lvl="0" indent="-342900">
              <a:buFont typeface="+mj-lt"/>
              <a:buAutoNum type="arabicPeriod"/>
            </a:pPr>
            <a:r>
              <a:rPr lang="es-ES_tradnl" b="1" dirty="0"/>
              <a:t>ANIMAR Y SENSIBILIZAR A LA COMUNIDAD </a:t>
            </a:r>
            <a:r>
              <a:rPr lang="es-ES_tradnl" b="1" dirty="0" smtClean="0"/>
              <a:t>PARROQUIAL.</a:t>
            </a:r>
          </a:p>
          <a:p>
            <a:pPr marL="342900" lvl="0" indent="-342900">
              <a:buFont typeface="+mj-lt"/>
              <a:buAutoNum type="arabicPeriod"/>
            </a:pPr>
            <a:endParaRPr lang="es-ES_tradnl" b="1" dirty="0" smtClean="0"/>
          </a:p>
          <a:p>
            <a:pPr marL="342900" indent="-342900">
              <a:buFont typeface="+mj-lt"/>
              <a:buAutoNum type="arabicPeriod"/>
            </a:pPr>
            <a:r>
              <a:rPr lang="es-ES_tradnl" b="1" dirty="0"/>
              <a:t>IMITAR AL BUEN </a:t>
            </a:r>
            <a:r>
              <a:rPr lang="es-ES_tradnl" b="1" dirty="0" smtClean="0"/>
              <a:t>SAMARITANO.</a:t>
            </a:r>
          </a:p>
          <a:p>
            <a:pPr marL="342900" indent="-342900">
              <a:buFont typeface="+mj-lt"/>
              <a:buAutoNum type="arabicPeriod"/>
            </a:pPr>
            <a:endParaRPr lang="es-ES" dirty="0"/>
          </a:p>
          <a:p>
            <a:pPr marL="342900" indent="-342900">
              <a:buFont typeface="+mj-lt"/>
              <a:buAutoNum type="arabicPeriod"/>
            </a:pPr>
            <a:r>
              <a:rPr lang="es-ES_tradnl" b="1" dirty="0"/>
              <a:t>PROMOVER A LAS </a:t>
            </a:r>
            <a:r>
              <a:rPr lang="es-ES_tradnl" b="1" dirty="0" smtClean="0"/>
              <a:t>PERSONAS.</a:t>
            </a:r>
          </a:p>
          <a:p>
            <a:pPr marL="342900" indent="-342900">
              <a:buFont typeface="+mj-lt"/>
              <a:buAutoNum type="arabicPeriod"/>
            </a:pPr>
            <a:endParaRPr lang="es-ES" dirty="0"/>
          </a:p>
          <a:p>
            <a:pPr marL="342900" indent="-342900">
              <a:buFont typeface="+mj-lt"/>
              <a:buAutoNum type="arabicPeriod"/>
            </a:pPr>
            <a:r>
              <a:rPr lang="es-ES_tradnl" b="1" dirty="0"/>
              <a:t>SER VOZ DE LOS SIN </a:t>
            </a:r>
            <a:r>
              <a:rPr lang="es-ES_tradnl" b="1" dirty="0" smtClean="0"/>
              <a:t>VOZ.</a:t>
            </a:r>
            <a:endParaRPr lang="es-ES" dirty="0"/>
          </a:p>
          <a:p>
            <a:pPr lvl="0"/>
            <a:endParaRPr lang="es-ES" dirty="0"/>
          </a:p>
          <a:p>
            <a:endParaRPr lang="es-ES" dirty="0"/>
          </a:p>
        </p:txBody>
      </p:sp>
      <p:pic>
        <p:nvPicPr>
          <p:cNvPr id="20" name="Picture 4" descr="C:\marco\2.jpg"/>
          <p:cNvPicPr>
            <a:picLocks noChangeAspect="1" noChangeArrowheads="1"/>
          </p:cNvPicPr>
          <p:nvPr/>
        </p:nvPicPr>
        <p:blipFill>
          <a:blip r:embed="rId2" cstate="print"/>
          <a:srcRect t="1171" b="1171"/>
          <a:stretch>
            <a:fillRect/>
          </a:stretch>
        </p:blipFill>
        <p:spPr bwMode="auto">
          <a:xfrm>
            <a:off x="5076056" y="1964836"/>
            <a:ext cx="3600400" cy="4200467"/>
          </a:xfrm>
          <a:prstGeom prst="rect">
            <a:avLst/>
          </a:prstGeom>
          <a:noFill/>
          <a:ln w="9525">
            <a:noFill/>
            <a:miter lim="800000"/>
            <a:headEnd/>
            <a:tailEnd/>
          </a:ln>
        </p:spPr>
      </p:pic>
    </p:spTree>
    <p:extLst>
      <p:ext uri="{BB962C8B-B14F-4D97-AF65-F5344CB8AC3E}">
        <p14:creationId xmlns:p14="http://schemas.microsoft.com/office/powerpoint/2010/main" val="23003910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1 Título"/>
          <p:cNvSpPr>
            <a:spLocks noGrp="1"/>
          </p:cNvSpPr>
          <p:nvPr>
            <p:ph type="title"/>
          </p:nvPr>
        </p:nvSpPr>
        <p:spPr>
          <a:xfrm>
            <a:off x="457200" y="557213"/>
            <a:ext cx="8229600" cy="1143000"/>
          </a:xfrm>
        </p:spPr>
        <p:txBody>
          <a:bodyPr/>
          <a:lstStyle/>
          <a:p>
            <a:r>
              <a:rPr lang="es-MX" dirty="0" smtClean="0"/>
              <a:t>1. Sensibilizar a la comunidad</a:t>
            </a:r>
            <a:endParaRPr lang="es-PA" dirty="0" smtClean="0"/>
          </a:p>
        </p:txBody>
      </p:sp>
      <p:sp>
        <p:nvSpPr>
          <p:cNvPr id="35843" name="2 Marcador de contenido"/>
          <p:cNvSpPr>
            <a:spLocks noGrp="1"/>
          </p:cNvSpPr>
          <p:nvPr>
            <p:ph idx="1"/>
          </p:nvPr>
        </p:nvSpPr>
        <p:spPr>
          <a:xfrm>
            <a:off x="755650" y="2046288"/>
            <a:ext cx="7704138" cy="3614737"/>
          </a:xfrm>
        </p:spPr>
        <p:txBody>
          <a:bodyPr/>
          <a:lstStyle/>
          <a:p>
            <a:pPr>
              <a:buFont typeface="Wingdings 2" pitchFamily="18" charset="2"/>
              <a:buNone/>
            </a:pPr>
            <a:r>
              <a:rPr lang="es-ES_tradnl" sz="2400" dirty="0" smtClean="0"/>
              <a:t>	El éxito de la pastoral social parroquial no se mide por el número de proyectos realizados o por los abultados balances de ingresos y egresos, ni siquiera por el número de pobres atendidos, sino </a:t>
            </a:r>
          </a:p>
          <a:p>
            <a:pPr>
              <a:buFont typeface="Wingdings 2" pitchFamily="18" charset="2"/>
              <a:buNone/>
            </a:pPr>
            <a:endParaRPr lang="es-ES_tradnl" sz="2400" dirty="0" smtClean="0"/>
          </a:p>
          <a:p>
            <a:pPr lvl="1"/>
            <a:r>
              <a:rPr lang="es-ES_tradnl" sz="2200" b="1" dirty="0" smtClean="0"/>
              <a:t>por la conciencia social que adquiere la comunidad cristiana, </a:t>
            </a:r>
          </a:p>
          <a:p>
            <a:pPr lvl="1"/>
            <a:r>
              <a:rPr lang="es-ES_tradnl" sz="2200" b="1" dirty="0" smtClean="0"/>
              <a:t>por la creciente coherencia entre fe y vida, </a:t>
            </a:r>
          </a:p>
          <a:p>
            <a:pPr lvl="1"/>
            <a:r>
              <a:rPr lang="es-ES_tradnl" sz="2200" b="1" dirty="0" smtClean="0"/>
              <a:t>por la participación activa e interesada de la comunidad en los proyectos y programas.</a:t>
            </a:r>
            <a:endParaRPr lang="es-PA" dirty="0" smtClean="0"/>
          </a:p>
        </p:txBody>
      </p:sp>
      <p:pic>
        <p:nvPicPr>
          <p:cNvPr id="4" name="4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5945" y="476672"/>
            <a:ext cx="1083059" cy="1595270"/>
          </a:xfrm>
          <a:prstGeom prst="rect">
            <a:avLst/>
          </a:prstGeom>
        </p:spPr>
      </p:pic>
    </p:spTree>
    <p:extLst>
      <p:ext uri="{BB962C8B-B14F-4D97-AF65-F5344CB8AC3E}">
        <p14:creationId xmlns:p14="http://schemas.microsoft.com/office/powerpoint/2010/main" val="8526930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Título"/>
          <p:cNvSpPr>
            <a:spLocks noGrp="1"/>
          </p:cNvSpPr>
          <p:nvPr>
            <p:ph type="title"/>
          </p:nvPr>
        </p:nvSpPr>
        <p:spPr/>
        <p:txBody>
          <a:bodyPr/>
          <a:lstStyle/>
          <a:p>
            <a:r>
              <a:rPr lang="es-MX" dirty="0" smtClean="0"/>
              <a:t>2. Imitar al buen samaritano</a:t>
            </a:r>
            <a:endParaRPr lang="es-PA" dirty="0" smtClean="0"/>
          </a:p>
        </p:txBody>
      </p:sp>
      <p:sp>
        <p:nvSpPr>
          <p:cNvPr id="3" name="2 Marcador de contenido"/>
          <p:cNvSpPr>
            <a:spLocks noGrp="1"/>
          </p:cNvSpPr>
          <p:nvPr>
            <p:ph idx="1"/>
          </p:nvPr>
        </p:nvSpPr>
        <p:spPr>
          <a:xfrm>
            <a:off x="323528" y="2060849"/>
            <a:ext cx="8208912" cy="2088232"/>
          </a:xfrm>
        </p:spPr>
        <p:txBody>
          <a:bodyPr/>
          <a:lstStyle/>
          <a:p>
            <a:pPr>
              <a:lnSpc>
                <a:spcPct val="90000"/>
              </a:lnSpc>
              <a:buFont typeface="Wingdings" pitchFamily="2" charset="2"/>
              <a:buNone/>
              <a:defRPr/>
            </a:pPr>
            <a:r>
              <a:rPr lang="es-ES_tradnl" sz="2800" dirty="0" smtClean="0">
                <a:latin typeface="+mj-lt"/>
              </a:rPr>
              <a:t>	Hay que descubrir </a:t>
            </a:r>
            <a:r>
              <a:rPr lang="es-ES_tradnl" sz="2800" b="1" dirty="0" smtClean="0">
                <a:latin typeface="+mj-lt"/>
              </a:rPr>
              <a:t>los rostros sufrientes de Cristo</a:t>
            </a:r>
            <a:r>
              <a:rPr lang="es-ES_tradnl" sz="2800" dirty="0" smtClean="0">
                <a:latin typeface="+mj-lt"/>
              </a:rPr>
              <a:t> que nos interpela para aliviar las miserias:</a:t>
            </a:r>
            <a:r>
              <a:rPr lang="es-ES_tradnl" dirty="0" smtClean="0">
                <a:latin typeface="+mj-lt"/>
              </a:rPr>
              <a:t> ancianos abandonados, </a:t>
            </a:r>
            <a:r>
              <a:rPr lang="es-PA" dirty="0" smtClean="0">
                <a:latin typeface="+mj-lt"/>
              </a:rPr>
              <a:t>migrantes, enfermos de VIH Sida, drogodependientes, detenidos…</a:t>
            </a:r>
            <a:endParaRPr lang="es-ES_tradnl" dirty="0" smtClean="0">
              <a:latin typeface="+mj-lt"/>
            </a:endParaRPr>
          </a:p>
          <a:p>
            <a:pPr>
              <a:lnSpc>
                <a:spcPct val="90000"/>
              </a:lnSpc>
              <a:buFont typeface="Wingdings" pitchFamily="2" charset="2"/>
              <a:buNone/>
              <a:defRPr/>
            </a:pPr>
            <a:r>
              <a:rPr lang="es-ES_tradnl" sz="2800" dirty="0" smtClean="0"/>
              <a:t>	</a:t>
            </a:r>
            <a:endParaRPr lang="es-PA" dirty="0"/>
          </a:p>
        </p:txBody>
      </p:sp>
      <p:pic>
        <p:nvPicPr>
          <p:cNvPr id="37892" name="Picture 7" descr="C:\Users\Silvia\Desktop\SILVIA-PROYECTOS Y DOCUMENTOS\fotos\2 diplomado david\100_2173.JPG"/>
          <p:cNvPicPr>
            <a:picLocks noChangeAspect="1" noChangeArrowheads="1"/>
          </p:cNvPicPr>
          <p:nvPr/>
        </p:nvPicPr>
        <p:blipFill>
          <a:blip r:embed="rId2" cstate="print"/>
          <a:srcRect/>
          <a:stretch>
            <a:fillRect/>
          </a:stretch>
        </p:blipFill>
        <p:spPr bwMode="auto">
          <a:xfrm>
            <a:off x="0" y="4077072"/>
            <a:ext cx="3672408" cy="2780928"/>
          </a:xfrm>
          <a:prstGeom prst="rect">
            <a:avLst/>
          </a:prstGeom>
          <a:noFill/>
          <a:ln w="9525">
            <a:noFill/>
            <a:miter lim="800000"/>
            <a:headEnd/>
            <a:tailEnd/>
          </a:ln>
        </p:spPr>
      </p:pic>
      <p:pic>
        <p:nvPicPr>
          <p:cNvPr id="6" name="Picture 7" descr="drogadictos_N"/>
          <p:cNvPicPr>
            <a:picLocks noChangeAspect="1" noChangeArrowheads="1"/>
          </p:cNvPicPr>
          <p:nvPr/>
        </p:nvPicPr>
        <p:blipFill>
          <a:blip r:embed="rId3" cstate="print"/>
          <a:srcRect/>
          <a:stretch>
            <a:fillRect/>
          </a:stretch>
        </p:blipFill>
        <p:spPr bwMode="auto">
          <a:xfrm>
            <a:off x="6084778" y="4077072"/>
            <a:ext cx="3059222" cy="2780928"/>
          </a:xfrm>
          <a:prstGeom prst="rect">
            <a:avLst/>
          </a:prstGeom>
          <a:noFill/>
          <a:ln w="9525">
            <a:noFill/>
            <a:miter lim="800000"/>
            <a:headEnd/>
            <a:tailEnd/>
          </a:ln>
        </p:spPr>
      </p:pic>
      <p:pic>
        <p:nvPicPr>
          <p:cNvPr id="5" name="Picture 15" descr="carceles"/>
          <p:cNvPicPr>
            <a:picLocks noChangeAspect="1" noChangeArrowheads="1"/>
          </p:cNvPicPr>
          <p:nvPr/>
        </p:nvPicPr>
        <p:blipFill>
          <a:blip r:embed="rId4" cstate="print"/>
          <a:srcRect/>
          <a:stretch>
            <a:fillRect/>
          </a:stretch>
        </p:blipFill>
        <p:spPr bwMode="auto">
          <a:xfrm>
            <a:off x="3635896" y="4077072"/>
            <a:ext cx="2952328" cy="2780929"/>
          </a:xfrm>
          <a:prstGeom prst="rect">
            <a:avLst/>
          </a:prstGeom>
          <a:noFill/>
          <a:ln w="9525">
            <a:noFill/>
            <a:miter lim="800000"/>
            <a:headEnd/>
            <a:tailEnd/>
          </a:ln>
        </p:spPr>
      </p:pic>
      <p:pic>
        <p:nvPicPr>
          <p:cNvPr id="7" name="4 Imagen"/>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75945" y="476672"/>
            <a:ext cx="1083059" cy="1595270"/>
          </a:xfrm>
          <a:prstGeom prst="rect">
            <a:avLst/>
          </a:prstGeom>
        </p:spPr>
      </p:pic>
    </p:spTree>
    <p:extLst>
      <p:ext uri="{BB962C8B-B14F-4D97-AF65-F5344CB8AC3E}">
        <p14:creationId xmlns:p14="http://schemas.microsoft.com/office/powerpoint/2010/main" val="10328478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1 Título"/>
          <p:cNvSpPr>
            <a:spLocks noGrp="1"/>
          </p:cNvSpPr>
          <p:nvPr>
            <p:ph type="title"/>
          </p:nvPr>
        </p:nvSpPr>
        <p:spPr>
          <a:xfrm>
            <a:off x="457200" y="549275"/>
            <a:ext cx="8229600" cy="1143000"/>
          </a:xfrm>
        </p:spPr>
        <p:txBody>
          <a:bodyPr/>
          <a:lstStyle/>
          <a:p>
            <a:r>
              <a:rPr lang="es-MX" smtClean="0"/>
              <a:t>3. Promover a las personas</a:t>
            </a:r>
          </a:p>
        </p:txBody>
      </p:sp>
      <p:sp>
        <p:nvSpPr>
          <p:cNvPr id="3" name="2 Marcador de contenido"/>
          <p:cNvSpPr>
            <a:spLocks noGrp="1"/>
          </p:cNvSpPr>
          <p:nvPr>
            <p:ph idx="1"/>
          </p:nvPr>
        </p:nvSpPr>
        <p:spPr>
          <a:xfrm>
            <a:off x="457200" y="1844675"/>
            <a:ext cx="8229600" cy="4460875"/>
          </a:xfrm>
        </p:spPr>
        <p:txBody>
          <a:bodyPr/>
          <a:lstStyle/>
          <a:p>
            <a:pPr>
              <a:defRPr/>
            </a:pPr>
            <a:r>
              <a:rPr lang="es-ES_tradnl" sz="2800" dirty="0" smtClean="0">
                <a:latin typeface="+mj-lt"/>
              </a:rPr>
              <a:t>No se pueden crear nuevas dependencias.</a:t>
            </a:r>
          </a:p>
          <a:p>
            <a:pPr>
              <a:defRPr/>
            </a:pPr>
            <a:r>
              <a:rPr lang="es-ES_tradnl" sz="2800" dirty="0" smtClean="0">
                <a:latin typeface="+mj-lt"/>
              </a:rPr>
              <a:t>Tampoco se puede esperar a que cambien las estructuras injustas para atender a los pobres y excluidos.</a:t>
            </a:r>
          </a:p>
          <a:p>
            <a:pPr>
              <a:defRPr/>
            </a:pPr>
            <a:endParaRPr lang="es-MX" dirty="0"/>
          </a:p>
        </p:txBody>
      </p:sp>
      <p:pic>
        <p:nvPicPr>
          <p:cNvPr id="39940" name="Picture 3" descr="F:\Parroquia Chilibre Fotos\Parroquia - varios 137.jpg"/>
          <p:cNvPicPr>
            <a:picLocks noChangeAspect="1" noChangeArrowheads="1"/>
          </p:cNvPicPr>
          <p:nvPr/>
        </p:nvPicPr>
        <p:blipFill>
          <a:blip r:embed="rId2" cstate="print"/>
          <a:srcRect/>
          <a:stretch>
            <a:fillRect/>
          </a:stretch>
        </p:blipFill>
        <p:spPr bwMode="auto">
          <a:xfrm>
            <a:off x="755650" y="3860800"/>
            <a:ext cx="3671888" cy="2997200"/>
          </a:xfrm>
          <a:prstGeom prst="rect">
            <a:avLst/>
          </a:prstGeom>
          <a:noFill/>
          <a:ln w="9525">
            <a:noFill/>
            <a:miter lim="800000"/>
            <a:headEnd/>
            <a:tailEnd/>
          </a:ln>
        </p:spPr>
      </p:pic>
      <p:pic>
        <p:nvPicPr>
          <p:cNvPr id="39941" name="Picture 5" descr="agric2"/>
          <p:cNvPicPr>
            <a:picLocks noChangeAspect="1" noChangeArrowheads="1"/>
          </p:cNvPicPr>
          <p:nvPr/>
        </p:nvPicPr>
        <p:blipFill>
          <a:blip r:embed="rId3" cstate="print"/>
          <a:srcRect/>
          <a:stretch>
            <a:fillRect/>
          </a:stretch>
        </p:blipFill>
        <p:spPr bwMode="auto">
          <a:xfrm>
            <a:off x="4211638" y="3822700"/>
            <a:ext cx="4038600" cy="3035300"/>
          </a:xfrm>
          <a:prstGeom prst="rect">
            <a:avLst/>
          </a:prstGeom>
          <a:noFill/>
          <a:ln w="9525">
            <a:noFill/>
            <a:miter lim="800000"/>
            <a:headEnd/>
            <a:tailEnd/>
          </a:ln>
        </p:spPr>
      </p:pic>
      <p:pic>
        <p:nvPicPr>
          <p:cNvPr id="6" name="4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5945" y="476672"/>
            <a:ext cx="1083059" cy="1595270"/>
          </a:xfrm>
          <a:prstGeom prst="rect">
            <a:avLst/>
          </a:prstGeom>
        </p:spPr>
      </p:pic>
    </p:spTree>
    <p:extLst>
      <p:ext uri="{BB962C8B-B14F-4D97-AF65-F5344CB8AC3E}">
        <p14:creationId xmlns:p14="http://schemas.microsoft.com/office/powerpoint/2010/main" val="87068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23850" y="692150"/>
            <a:ext cx="8064500" cy="5632450"/>
          </a:xfrm>
        </p:spPr>
        <p:txBody>
          <a:bodyPr/>
          <a:lstStyle/>
          <a:p>
            <a:pPr>
              <a:lnSpc>
                <a:spcPct val="90000"/>
              </a:lnSpc>
              <a:buFont typeface="Wingdings" pitchFamily="2" charset="2"/>
              <a:buNone/>
              <a:defRPr/>
            </a:pPr>
            <a:r>
              <a:rPr lang="es-ES_tradnl" sz="2400" dirty="0" smtClean="0"/>
              <a:t>	</a:t>
            </a:r>
          </a:p>
          <a:p>
            <a:pPr>
              <a:lnSpc>
                <a:spcPct val="90000"/>
              </a:lnSpc>
              <a:buFont typeface="Wingdings" pitchFamily="2" charset="2"/>
              <a:buNone/>
              <a:defRPr/>
            </a:pPr>
            <a:r>
              <a:rPr lang="es-ES_tradnl" sz="2400" dirty="0" smtClean="0"/>
              <a:t>	</a:t>
            </a:r>
            <a:r>
              <a:rPr lang="es-ES_tradnl" sz="3200" dirty="0" smtClean="0">
                <a:latin typeface="+mj-lt"/>
              </a:rPr>
              <a:t>La pastoral social no puede hacerlo todo; tomará entonces contacto con otras instancias de Iglesia o instituciones privadas o estatales, para ofrecer el mejor servicio y donde no existan obras adecuadas, suscitar nuevas respuestas.</a:t>
            </a:r>
            <a:endParaRPr lang="es-ES" sz="3200" dirty="0" smtClean="0">
              <a:latin typeface="+mj-lt"/>
            </a:endParaRPr>
          </a:p>
        </p:txBody>
      </p:sp>
      <p:pic>
        <p:nvPicPr>
          <p:cNvPr id="41987" name="Picture 15" descr="sigamos_la_cruz"/>
          <p:cNvPicPr>
            <a:picLocks noChangeAspect="1" noChangeArrowheads="1"/>
          </p:cNvPicPr>
          <p:nvPr/>
        </p:nvPicPr>
        <p:blipFill>
          <a:blip r:embed="rId2" cstate="print"/>
          <a:srcRect/>
          <a:stretch>
            <a:fillRect/>
          </a:stretch>
        </p:blipFill>
        <p:spPr bwMode="auto">
          <a:xfrm>
            <a:off x="2627313" y="4149725"/>
            <a:ext cx="3516312" cy="2636838"/>
          </a:xfrm>
          <a:prstGeom prst="rect">
            <a:avLst/>
          </a:prstGeom>
          <a:noFill/>
          <a:ln w="9525">
            <a:noFill/>
            <a:miter lim="800000"/>
            <a:headEnd/>
            <a:tailEnd/>
          </a:ln>
        </p:spPr>
      </p:pic>
      <p:pic>
        <p:nvPicPr>
          <p:cNvPr id="41988" name="Picture 8" descr="cruz%20058"/>
          <p:cNvPicPr>
            <a:picLocks noChangeAspect="1" noChangeArrowheads="1"/>
          </p:cNvPicPr>
          <p:nvPr/>
        </p:nvPicPr>
        <p:blipFill>
          <a:blip r:embed="rId3" cstate="print"/>
          <a:srcRect/>
          <a:stretch>
            <a:fillRect/>
          </a:stretch>
        </p:blipFill>
        <p:spPr bwMode="auto">
          <a:xfrm>
            <a:off x="5813425" y="4149725"/>
            <a:ext cx="3330575" cy="2708275"/>
          </a:xfrm>
          <a:prstGeom prst="rect">
            <a:avLst/>
          </a:prstGeom>
          <a:noFill/>
          <a:ln w="9525">
            <a:noFill/>
            <a:miter lim="800000"/>
            <a:headEnd/>
            <a:tailEnd/>
          </a:ln>
        </p:spPr>
      </p:pic>
      <p:pic>
        <p:nvPicPr>
          <p:cNvPr id="7" name="Picture 2" descr="C:\Users\Usuario\Desktop\mis documentos\My Albums\rojo\untitled.bmp"/>
          <p:cNvPicPr>
            <a:picLocks noChangeAspect="1" noChangeArrowheads="1"/>
          </p:cNvPicPr>
          <p:nvPr/>
        </p:nvPicPr>
        <p:blipFill>
          <a:blip r:embed="rId4" cstate="print"/>
          <a:srcRect/>
          <a:stretch>
            <a:fillRect/>
          </a:stretch>
        </p:blipFill>
        <p:spPr bwMode="auto">
          <a:xfrm>
            <a:off x="0" y="4168775"/>
            <a:ext cx="3203575" cy="2689225"/>
          </a:xfrm>
          <a:prstGeom prst="rect">
            <a:avLst/>
          </a:prstGeom>
          <a:noFill/>
          <a:ln w="9525">
            <a:noFill/>
            <a:miter lim="800000"/>
            <a:headEnd/>
            <a:tailEnd/>
          </a:ln>
        </p:spPr>
      </p:pic>
      <p:pic>
        <p:nvPicPr>
          <p:cNvPr id="6" name="4 Imagen"/>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46820" y="230187"/>
            <a:ext cx="1083059" cy="1595270"/>
          </a:xfrm>
          <a:prstGeom prst="rect">
            <a:avLst/>
          </a:prstGeom>
        </p:spPr>
      </p:pic>
    </p:spTree>
    <p:extLst>
      <p:ext uri="{BB962C8B-B14F-4D97-AF65-F5344CB8AC3E}">
        <p14:creationId xmlns:p14="http://schemas.microsoft.com/office/powerpoint/2010/main" val="24527479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980728"/>
            <a:ext cx="8964488" cy="1296144"/>
          </a:xfrm>
        </p:spPr>
        <p:txBody>
          <a:bodyPr>
            <a:normAutofit fontScale="90000"/>
          </a:bodyPr>
          <a:lstStyle/>
          <a:p>
            <a:r>
              <a:rPr lang="es-MX" dirty="0" smtClean="0"/>
              <a:t>4. </a:t>
            </a:r>
            <a:r>
              <a:rPr lang="es-MX" sz="5400" dirty="0" smtClean="0"/>
              <a:t>Formar en la ética y la 	doctrina social de la Iglesia</a:t>
            </a:r>
            <a:endParaRPr lang="es-PA" sz="5400" dirty="0"/>
          </a:p>
        </p:txBody>
      </p:sp>
      <p:sp>
        <p:nvSpPr>
          <p:cNvPr id="3" name="2 Marcador de contenido"/>
          <p:cNvSpPr>
            <a:spLocks noGrp="1"/>
          </p:cNvSpPr>
          <p:nvPr>
            <p:ph idx="1"/>
          </p:nvPr>
        </p:nvSpPr>
        <p:spPr>
          <a:xfrm>
            <a:off x="72008" y="2348880"/>
            <a:ext cx="8604448" cy="2088232"/>
          </a:xfrm>
        </p:spPr>
        <p:txBody>
          <a:bodyPr/>
          <a:lstStyle/>
          <a:p>
            <a:pPr>
              <a:buNone/>
            </a:pPr>
            <a:r>
              <a:rPr lang="es-MX" dirty="0" smtClean="0"/>
              <a:t>	“Del modo más urgente, la Iglesia debería ser la escuela donde se eduquen hombres y mujeres capaces de hacer historia, para impulsar eficazmente con Cristo la historia de nuestros pueblos hacia el Reino”.  </a:t>
            </a:r>
            <a:r>
              <a:rPr lang="es-MX" sz="2000" dirty="0" smtClean="0"/>
              <a:t>Puebla 274</a:t>
            </a:r>
            <a:endParaRPr lang="es-PA" sz="2000" dirty="0"/>
          </a:p>
        </p:txBody>
      </p:sp>
      <p:pic>
        <p:nvPicPr>
          <p:cNvPr id="5" name="Picture 2" descr="F:\Parroquia Chilibre Fotos\Parroquia - varios 028.jpg"/>
          <p:cNvPicPr>
            <a:picLocks noChangeAspect="1" noChangeArrowheads="1"/>
          </p:cNvPicPr>
          <p:nvPr/>
        </p:nvPicPr>
        <p:blipFill>
          <a:blip r:embed="rId2" cstate="print"/>
          <a:srcRect/>
          <a:stretch>
            <a:fillRect/>
          </a:stretch>
        </p:blipFill>
        <p:spPr bwMode="auto">
          <a:xfrm>
            <a:off x="4536504" y="4077072"/>
            <a:ext cx="4644008" cy="2780928"/>
          </a:xfrm>
          <a:prstGeom prst="rect">
            <a:avLst/>
          </a:prstGeom>
          <a:ln>
            <a:noFill/>
          </a:ln>
          <a:effectLst>
            <a:softEdge rad="112500"/>
          </a:effectLst>
        </p:spPr>
      </p:pic>
      <p:pic>
        <p:nvPicPr>
          <p:cNvPr id="6" name="Picture 7" descr="g84_5"/>
          <p:cNvPicPr>
            <a:picLocks noChangeAspect="1" noChangeArrowheads="1"/>
          </p:cNvPicPr>
          <p:nvPr/>
        </p:nvPicPr>
        <p:blipFill>
          <a:blip r:embed="rId3" cstate="print"/>
          <a:srcRect/>
          <a:stretch>
            <a:fillRect/>
          </a:stretch>
        </p:blipFill>
        <p:spPr bwMode="auto">
          <a:xfrm>
            <a:off x="0" y="4077073"/>
            <a:ext cx="4572000" cy="2780927"/>
          </a:xfrm>
          <a:prstGeom prst="rect">
            <a:avLst/>
          </a:prstGeom>
          <a:ln>
            <a:noFill/>
          </a:ln>
          <a:effectLst>
            <a:softEdge rad="112500"/>
          </a:effectLst>
        </p:spPr>
      </p:pic>
      <p:pic>
        <p:nvPicPr>
          <p:cNvPr id="7" name="4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12360" y="183092"/>
            <a:ext cx="1083059" cy="1595270"/>
          </a:xfrm>
          <a:prstGeom prst="rect">
            <a:avLst/>
          </a:prstGeom>
        </p:spPr>
      </p:pic>
    </p:spTree>
    <p:extLst>
      <p:ext uri="{BB962C8B-B14F-4D97-AF65-F5344CB8AC3E}">
        <p14:creationId xmlns:p14="http://schemas.microsoft.com/office/powerpoint/2010/main" val="31859109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dad">
  <a:themeElements>
    <a:clrScheme name="Equida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dad">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dad">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602</TotalTime>
  <Words>773</Words>
  <Application>Microsoft Office PowerPoint</Application>
  <PresentationFormat>Presentación en pantalla (4:3)</PresentationFormat>
  <Paragraphs>100</Paragraphs>
  <Slides>20</Slides>
  <Notes>0</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20</vt:i4>
      </vt:variant>
    </vt:vector>
  </HeadingPairs>
  <TitlesOfParts>
    <vt:vector size="22" baseType="lpstr">
      <vt:lpstr>Equidad</vt:lpstr>
      <vt:lpstr>Fotografía de Photo Editor</vt:lpstr>
      <vt:lpstr>AREA SOCIAL – DIOCESIS SAN CARLOS DE ANCUD</vt:lpstr>
      <vt:lpstr> </vt:lpstr>
      <vt:lpstr>Presentación de PowerPoint</vt:lpstr>
      <vt:lpstr>  II.- TAREAS DE LA PASTORAL SOCIAL</vt:lpstr>
      <vt:lpstr>1. Sensibilizar a la comunidad</vt:lpstr>
      <vt:lpstr>2. Imitar al buen samaritano</vt:lpstr>
      <vt:lpstr>3. Promover a las personas</vt:lpstr>
      <vt:lpstr>Presentación de PowerPoint</vt:lpstr>
      <vt:lpstr>4. Formar en la ética y la  doctrina social de la Iglesia</vt:lpstr>
      <vt:lpstr>4. Educar para la participación política</vt:lpstr>
      <vt:lpstr>5. Acompañar y apoyar a la sociedad  civil </vt:lpstr>
      <vt:lpstr>Presentación de PowerPoint</vt:lpstr>
      <vt:lpstr>Nuevos desafíos para la pastoral social</vt:lpstr>
      <vt:lpstr>Recursos de la Pastoral Social</vt:lpstr>
      <vt:lpstr>Presentación de PowerPoint</vt:lpstr>
      <vt:lpstr>Presentación de PowerPoint</vt:lpstr>
      <vt:lpstr>RECURSOS HUMANOS Y MATERIALES DE LA  PASTORAL SOCIAL </vt:lpstr>
      <vt:lpstr>Sugerencias Concretas para la Pastoral</vt:lpstr>
      <vt:lpstr>Y UDS. QUE ESTAN HACIENDO??</vt:lpstr>
      <vt:lpstr>Para la Iglesia, el servicio de la caridad, igual que el anuncio de la Palabra y la celebración de los Sacramentos, “es expresión irrenunciable de la propia esencia” (DA 399).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Recursos del Estado para Organizaciones sin Fines de Lucro</dc:title>
  <dc:creator>jaguilarcl</dc:creator>
  <cp:lastModifiedBy>AreaSocial</cp:lastModifiedBy>
  <cp:revision>61</cp:revision>
  <dcterms:created xsi:type="dcterms:W3CDTF">2008-01-24T13:44:22Z</dcterms:created>
  <dcterms:modified xsi:type="dcterms:W3CDTF">2015-04-29T14:13:49Z</dcterms:modified>
</cp:coreProperties>
</file>