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2"/>
  </p:sldMasterIdLst>
  <p:notesMasterIdLst>
    <p:notesMasterId r:id="rId13"/>
  </p:notesMasterIdLst>
  <p:sldIdLst>
    <p:sldId id="258" r:id="rId3"/>
    <p:sldId id="261" r:id="rId4"/>
    <p:sldId id="263" r:id="rId5"/>
    <p:sldId id="264" r:id="rId6"/>
    <p:sldId id="266" r:id="rId7"/>
    <p:sldId id="267" r:id="rId8"/>
    <p:sldId id="260" r:id="rId9"/>
    <p:sldId id="262" r:id="rId10"/>
    <p:sldId id="268" r:id="rId11"/>
    <p:sldId id="265"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EBDB80A-44C2-4357-AEA3-58337452AA42}">
          <p14:sldIdLst>
            <p14:sldId id="258"/>
            <p14:sldId id="261"/>
            <p14:sldId id="263"/>
            <p14:sldId id="264"/>
          </p14:sldIdLst>
        </p14:section>
        <p14:section name="Sección sin título" id="{F607EB16-F810-4FB3-95A9-487DA52DCD08}">
          <p14:sldIdLst>
            <p14:sldId id="266"/>
            <p14:sldId id="267"/>
            <p14:sldId id="260"/>
            <p14:sldId id="262"/>
            <p14:sldId id="268"/>
            <p14:sldId id="26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7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FBA3E-8ECE-4A57-8F5B-9F90A705059E}" type="datetimeFigureOut">
              <a:rPr lang="es-ES" smtClean="0"/>
              <a:t>17/03/2018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D3C2A-9825-4C90-8CE0-8CB77EDA97B1}" type="slidenum">
              <a:rPr lang="es-ES" smtClean="0"/>
              <a:t>‹Nº›</a:t>
            </a:fld>
            <a:endParaRPr lang="es-ES"/>
          </a:p>
        </p:txBody>
      </p:sp>
    </p:spTree>
    <p:extLst>
      <p:ext uri="{BB962C8B-B14F-4D97-AF65-F5344CB8AC3E}">
        <p14:creationId xmlns:p14="http://schemas.microsoft.com/office/powerpoint/2010/main" val="413506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48C0EA5-589E-4AB0-AD19-FB2018FB08BE}" type="datetimeFigureOut">
              <a:rPr lang="es-CL" smtClean="0"/>
              <a:t>17-03-2018</a:t>
            </a:fld>
            <a:endParaRPr lang="es-CL"/>
          </a:p>
        </p:txBody>
      </p:sp>
      <p:sp>
        <p:nvSpPr>
          <p:cNvPr id="5" name="Footer Placeholder 4"/>
          <p:cNvSpPr>
            <a:spLocks noGrp="1"/>
          </p:cNvSpPr>
          <p:nvPr>
            <p:ph type="ftr" sz="quarter" idx="11"/>
          </p:nvPr>
        </p:nvSpPr>
        <p:spPr>
          <a:xfrm>
            <a:off x="1921934" y="5054602"/>
            <a:ext cx="4064860" cy="279400"/>
          </a:xfrm>
        </p:spPr>
        <p:txBody>
          <a:bodyPr/>
          <a:lstStyle/>
          <a:p>
            <a:endParaRPr lang="es-CL"/>
          </a:p>
        </p:txBody>
      </p:sp>
      <p:sp>
        <p:nvSpPr>
          <p:cNvPr id="6" name="Slide Number Placeholder 5"/>
          <p:cNvSpPr>
            <a:spLocks noGrp="1"/>
          </p:cNvSpPr>
          <p:nvPr>
            <p:ph type="sldNum" sz="quarter" idx="12"/>
          </p:nvPr>
        </p:nvSpPr>
        <p:spPr>
          <a:xfrm>
            <a:off x="6817317" y="5054602"/>
            <a:ext cx="413483" cy="279400"/>
          </a:xfrm>
        </p:spPr>
        <p:txBody>
          <a:bodyPr/>
          <a:lstStyle/>
          <a:p>
            <a:fld id="{DB6B07B8-C07B-4668-AC97-62D9583061A0}" type="slidenum">
              <a:rPr lang="es-CL" smtClean="0"/>
              <a:t>‹Nº›</a:t>
            </a:fld>
            <a:endParaRPr lang="es-C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10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8C0EA5-589E-4AB0-AD19-FB2018FB08BE}" type="datetimeFigureOut">
              <a:rPr lang="es-CL" smtClean="0"/>
              <a:t>17-03-2018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B6B07B8-C07B-4668-AC97-62D9583061A0}" type="slidenum">
              <a:rPr lang="es-CL" smtClean="0"/>
              <a:t>‹Nº›</a:t>
            </a:fld>
            <a:endParaRPr lang="es-CL"/>
          </a:p>
        </p:txBody>
      </p:sp>
    </p:spTree>
    <p:extLst>
      <p:ext uri="{BB962C8B-B14F-4D97-AF65-F5344CB8AC3E}">
        <p14:creationId xmlns:p14="http://schemas.microsoft.com/office/powerpoint/2010/main" val="117856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48C0EA5-589E-4AB0-AD19-FB2018FB08BE}" type="datetimeFigureOut">
              <a:rPr lang="es-CL" smtClean="0"/>
              <a:t>17-03-2018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6B07B8-C07B-4668-AC97-62D9583061A0}" type="slidenum">
              <a:rPr lang="es-CL" smtClean="0"/>
              <a:t>‹Nº›</a:t>
            </a:fld>
            <a:endParaRPr lang="es-C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2767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48C0EA5-589E-4AB0-AD19-FB2018FB08BE}" type="datetimeFigureOut">
              <a:rPr lang="es-CL" smtClean="0"/>
              <a:t>17-03-2018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6B07B8-C07B-4668-AC97-62D9583061A0}" type="slidenum">
              <a:rPr lang="es-CL" smtClean="0"/>
              <a:t>‹Nº›</a:t>
            </a:fld>
            <a:endParaRPr lang="es-C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50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48C0EA5-589E-4AB0-AD19-FB2018FB08BE}" type="datetimeFigureOut">
              <a:rPr lang="es-CL" smtClean="0"/>
              <a:t>17-03-2018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6B07B8-C07B-4668-AC97-62D9583061A0}" type="slidenum">
              <a:rPr lang="es-CL" smtClean="0"/>
              <a:t>‹Nº›</a:t>
            </a:fld>
            <a:endParaRPr lang="es-CL"/>
          </a:p>
        </p:txBody>
      </p:sp>
    </p:spTree>
    <p:extLst>
      <p:ext uri="{BB962C8B-B14F-4D97-AF65-F5344CB8AC3E}">
        <p14:creationId xmlns:p14="http://schemas.microsoft.com/office/powerpoint/2010/main" val="2884594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48C0EA5-589E-4AB0-AD19-FB2018FB08BE}" type="datetimeFigureOut">
              <a:rPr lang="es-CL" smtClean="0"/>
              <a:t>17-03-2018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6B07B8-C07B-4668-AC97-62D9583061A0}" type="slidenum">
              <a:rPr lang="es-CL" smtClean="0"/>
              <a:t>‹Nº›</a:t>
            </a:fld>
            <a:endParaRPr lang="es-C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39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48C0EA5-589E-4AB0-AD19-FB2018FB08BE}" type="datetimeFigureOut">
              <a:rPr lang="es-CL" smtClean="0"/>
              <a:t>17-03-2018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6B07B8-C07B-4668-AC97-62D9583061A0}" type="slidenum">
              <a:rPr lang="es-CL" smtClean="0"/>
              <a:t>‹Nº›</a:t>
            </a:fld>
            <a:endParaRPr lang="es-C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246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48C0EA5-589E-4AB0-AD19-FB2018FB08BE}" type="datetimeFigureOut">
              <a:rPr lang="es-CL" smtClean="0"/>
              <a:t>17-03-2018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6B07B8-C07B-4668-AC97-62D9583061A0}" type="slidenum">
              <a:rPr lang="es-CL" smtClean="0"/>
              <a:t>‹Nº›</a:t>
            </a:fld>
            <a:endParaRPr lang="es-C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723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48C0EA5-589E-4AB0-AD19-FB2018FB08BE}" type="datetimeFigureOut">
              <a:rPr lang="es-CL" smtClean="0"/>
              <a:t>17-03-2018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6B07B8-C07B-4668-AC97-62D9583061A0}" type="slidenum">
              <a:rPr lang="es-CL" smtClean="0"/>
              <a:t>‹Nº›</a:t>
            </a:fld>
            <a:endParaRPr lang="es-C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25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48C0EA5-589E-4AB0-AD19-FB2018FB08BE}" type="datetimeFigureOut">
              <a:rPr lang="es-CL" smtClean="0"/>
              <a:t>17-03-2018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6B07B8-C07B-4668-AC97-62D9583061A0}" type="slidenum">
              <a:rPr lang="es-CL" smtClean="0"/>
              <a:t>‹Nº›</a:t>
            </a:fld>
            <a:endParaRPr lang="es-CL"/>
          </a:p>
        </p:txBody>
      </p:sp>
    </p:spTree>
    <p:extLst>
      <p:ext uri="{BB962C8B-B14F-4D97-AF65-F5344CB8AC3E}">
        <p14:creationId xmlns:p14="http://schemas.microsoft.com/office/powerpoint/2010/main" val="349734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48C0EA5-589E-4AB0-AD19-FB2018FB08BE}" type="datetimeFigureOut">
              <a:rPr lang="es-CL" smtClean="0"/>
              <a:t>17-03-2018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6B07B8-C07B-4668-AC97-62D9583061A0}" type="slidenum">
              <a:rPr lang="es-CL" smtClean="0"/>
              <a:t>‹Nº›</a:t>
            </a:fld>
            <a:endParaRPr lang="es-C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33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48C0EA5-589E-4AB0-AD19-FB2018FB08BE}" type="datetimeFigureOut">
              <a:rPr lang="es-CL" smtClean="0"/>
              <a:t>17-03-2018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B6B07B8-C07B-4668-AC97-62D9583061A0}" type="slidenum">
              <a:rPr lang="es-CL" smtClean="0"/>
              <a:t>‹Nº›</a:t>
            </a:fld>
            <a:endParaRPr lang="es-CL"/>
          </a:p>
        </p:txBody>
      </p:sp>
    </p:spTree>
    <p:extLst>
      <p:ext uri="{BB962C8B-B14F-4D97-AF65-F5344CB8AC3E}">
        <p14:creationId xmlns:p14="http://schemas.microsoft.com/office/powerpoint/2010/main" val="253690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48C0EA5-589E-4AB0-AD19-FB2018FB08BE}" type="datetimeFigureOut">
              <a:rPr lang="es-CL" smtClean="0"/>
              <a:t>17-03-2018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B6B07B8-C07B-4668-AC97-62D9583061A0}" type="slidenum">
              <a:rPr lang="es-CL" smtClean="0"/>
              <a:t>‹Nº›</a:t>
            </a:fld>
            <a:endParaRPr lang="es-C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61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48C0EA5-589E-4AB0-AD19-FB2018FB08BE}" type="datetimeFigureOut">
              <a:rPr lang="es-CL" smtClean="0"/>
              <a:t>17-03-2018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B6B07B8-C07B-4668-AC97-62D9583061A0}" type="slidenum">
              <a:rPr lang="es-CL" smtClean="0"/>
              <a:t>‹Nº›</a:t>
            </a:fld>
            <a:endParaRPr lang="es-C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C0EA5-589E-4AB0-AD19-FB2018FB08BE}" type="datetimeFigureOut">
              <a:rPr lang="es-CL" smtClean="0"/>
              <a:t>17-03-2018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B6B07B8-C07B-4668-AC97-62D9583061A0}" type="slidenum">
              <a:rPr lang="es-CL" smtClean="0"/>
              <a:t>‹Nº›</a:t>
            </a:fld>
            <a:endParaRPr lang="es-CL"/>
          </a:p>
        </p:txBody>
      </p:sp>
    </p:spTree>
    <p:extLst>
      <p:ext uri="{BB962C8B-B14F-4D97-AF65-F5344CB8AC3E}">
        <p14:creationId xmlns:p14="http://schemas.microsoft.com/office/powerpoint/2010/main" val="336313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8C0EA5-589E-4AB0-AD19-FB2018FB08BE}" type="datetimeFigureOut">
              <a:rPr lang="es-CL" smtClean="0"/>
              <a:t>17-03-2018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B6B07B8-C07B-4668-AC97-62D9583061A0}" type="slidenum">
              <a:rPr lang="es-CL" smtClean="0"/>
              <a:t>‹Nº›</a:t>
            </a:fld>
            <a:endParaRPr lang="es-C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44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8C0EA5-589E-4AB0-AD19-FB2018FB08BE}" type="datetimeFigureOut">
              <a:rPr lang="es-CL" smtClean="0"/>
              <a:t>17-03-2018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B6B07B8-C07B-4668-AC97-62D9583061A0}" type="slidenum">
              <a:rPr lang="es-CL" smtClean="0"/>
              <a:t>‹Nº›</a:t>
            </a:fld>
            <a:endParaRPr lang="es-CL"/>
          </a:p>
        </p:txBody>
      </p:sp>
    </p:spTree>
    <p:extLst>
      <p:ext uri="{BB962C8B-B14F-4D97-AF65-F5344CB8AC3E}">
        <p14:creationId xmlns:p14="http://schemas.microsoft.com/office/powerpoint/2010/main" val="282045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8C0EA5-589E-4AB0-AD19-FB2018FB08BE}" type="datetimeFigureOut">
              <a:rPr lang="es-CL" smtClean="0"/>
              <a:t>17-03-2018</a:t>
            </a:fld>
            <a:endParaRPr lang="es-C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6B07B8-C07B-4668-AC97-62D9583061A0}" type="slidenum">
              <a:rPr lang="es-CL" smtClean="0"/>
              <a:t>‹Nº›</a:t>
            </a:fld>
            <a:endParaRPr lang="es-CL"/>
          </a:p>
        </p:txBody>
      </p:sp>
    </p:spTree>
    <p:extLst>
      <p:ext uri="{BB962C8B-B14F-4D97-AF65-F5344CB8AC3E}">
        <p14:creationId xmlns:p14="http://schemas.microsoft.com/office/powerpoint/2010/main" val="176411264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l/url?sa=i&amp;rct=j&amp;q=&amp;esrc=s&amp;source=images&amp;cd=&amp;cad=rja&amp;uact=8&amp;ved=2ahUKEwiyt92StfPZAhVDG5AKHTBgD2UQjRx6BAgAEAU&amp;url=http%3A%2F%2Fwww.reflexionyliberacion.cl%2Fryl%2F2017%2F03%2F09%2Fecos-de-la-visita-ad-limina%2F&amp;psig=AOvVaw2uzxLn54FM9-DO8q_WFVnI&amp;ust=152137807008049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spTree>
    <p:extLst>
      <p:ext uri="{BB962C8B-B14F-4D97-AF65-F5344CB8AC3E}">
        <p14:creationId xmlns:p14="http://schemas.microsoft.com/office/powerpoint/2010/main" val="515249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438994"/>
            <a:ext cx="4176464" cy="6001643"/>
          </a:xfrm>
          <a:prstGeom prst="rect">
            <a:avLst/>
          </a:prstGeom>
        </p:spPr>
        <p:txBody>
          <a:bodyPr wrap="square">
            <a:spAutoFit/>
          </a:bodyPr>
          <a:lstStyle/>
          <a:p>
            <a:pPr algn="ctr"/>
            <a:r>
              <a:rPr lang="es-CL" sz="2400" b="1" dirty="0">
                <a:latin typeface="Calibri" panose="020F0502020204030204" pitchFamily="34" charset="0"/>
              </a:rPr>
              <a:t>ORACIÓN</a:t>
            </a:r>
          </a:p>
          <a:p>
            <a:pPr algn="ctr"/>
            <a:r>
              <a:rPr lang="es-CL" sz="2400" b="1" dirty="0">
                <a:latin typeface="Calibri" panose="020F0502020204030204" pitchFamily="34" charset="0"/>
              </a:rPr>
              <a:t>¿Qué haría Cristo en mi lugar?</a:t>
            </a:r>
          </a:p>
          <a:p>
            <a:r>
              <a:rPr lang="es-CL" sz="2000" dirty="0">
                <a:latin typeface="Calibri" panose="020F0502020204030204" pitchFamily="34" charset="0"/>
              </a:rPr>
              <a:t>Jesús,</a:t>
            </a:r>
          </a:p>
          <a:p>
            <a:r>
              <a:rPr lang="es-CL" sz="2000" dirty="0">
                <a:latin typeface="Calibri" panose="020F0502020204030204" pitchFamily="34" charset="0"/>
              </a:rPr>
              <a:t>pan vivo bajado del cielo,</a:t>
            </a:r>
          </a:p>
          <a:p>
            <a:r>
              <a:rPr lang="es-CL" sz="2000" dirty="0">
                <a:latin typeface="Calibri" panose="020F0502020204030204" pitchFamily="34" charset="0"/>
              </a:rPr>
              <a:t>que al venir al mundo</a:t>
            </a:r>
          </a:p>
          <a:p>
            <a:r>
              <a:rPr lang="es-CL" sz="2000" dirty="0">
                <a:latin typeface="Calibri" panose="020F0502020204030204" pitchFamily="34" charset="0"/>
              </a:rPr>
              <a:t>nos trataste con misericordia</a:t>
            </a:r>
          </a:p>
          <a:p>
            <a:r>
              <a:rPr lang="es-CL" sz="2000" dirty="0">
                <a:latin typeface="Calibri" panose="020F0502020204030204" pitchFamily="34" charset="0"/>
              </a:rPr>
              <a:t>y al final de tu vida continuaste tu obra</a:t>
            </a:r>
          </a:p>
          <a:p>
            <a:r>
              <a:rPr lang="es-CL" sz="2000" dirty="0">
                <a:latin typeface="Calibri" panose="020F0502020204030204" pitchFamily="34" charset="0"/>
              </a:rPr>
              <a:t>quedándote en la Eucaristía</a:t>
            </a:r>
          </a:p>
          <a:p>
            <a:r>
              <a:rPr lang="es-CL" sz="2000" dirty="0">
                <a:latin typeface="Calibri" panose="020F0502020204030204" pitchFamily="34" charset="0"/>
              </a:rPr>
              <a:t>como pan de vida y salvación para todos.</a:t>
            </a:r>
          </a:p>
          <a:p>
            <a:endParaRPr lang="es-CL" sz="2000" dirty="0" smtClean="0">
              <a:latin typeface="Calibri" panose="020F0502020204030204" pitchFamily="34" charset="0"/>
            </a:endParaRPr>
          </a:p>
          <a:p>
            <a:r>
              <a:rPr lang="es-CL" sz="2000" dirty="0" smtClean="0">
                <a:latin typeface="Calibri" panose="020F0502020204030204" pitchFamily="34" charset="0"/>
              </a:rPr>
              <a:t>En </a:t>
            </a:r>
            <a:r>
              <a:rPr lang="es-CL" sz="2000" dirty="0">
                <a:latin typeface="Calibri" panose="020F0502020204030204" pitchFamily="34" charset="0"/>
              </a:rPr>
              <a:t>este tiempo de gracia,</a:t>
            </a:r>
          </a:p>
          <a:p>
            <a:r>
              <a:rPr lang="es-CL" sz="2000" dirty="0">
                <a:latin typeface="Calibri" panose="020F0502020204030204" pitchFamily="34" charset="0"/>
              </a:rPr>
              <a:t>te pedimos nos renueves</a:t>
            </a:r>
          </a:p>
          <a:p>
            <a:r>
              <a:rPr lang="es-CL" sz="2000" dirty="0">
                <a:latin typeface="Calibri" panose="020F0502020204030204" pitchFamily="34" charset="0"/>
              </a:rPr>
              <a:t>al encontrarnos contigo al partir el pan</a:t>
            </a:r>
          </a:p>
          <a:p>
            <a:r>
              <a:rPr lang="es-CL" sz="2000" dirty="0">
                <a:latin typeface="Calibri" panose="020F0502020204030204" pitchFamily="34" charset="0"/>
              </a:rPr>
              <a:t>para compartirlo con los más necesitados.</a:t>
            </a:r>
          </a:p>
          <a:p>
            <a:endParaRPr lang="es-CL" sz="1600" dirty="0" smtClean="0">
              <a:latin typeface="Calibri" panose="020F0502020204030204" pitchFamily="34" charset="0"/>
            </a:endParaRPr>
          </a:p>
        </p:txBody>
      </p:sp>
      <p:sp>
        <p:nvSpPr>
          <p:cNvPr id="5" name="Rectángulo 4"/>
          <p:cNvSpPr/>
          <p:nvPr/>
        </p:nvSpPr>
        <p:spPr>
          <a:xfrm>
            <a:off x="5004048" y="500549"/>
            <a:ext cx="3384376" cy="5940088"/>
          </a:xfrm>
          <a:prstGeom prst="rect">
            <a:avLst/>
          </a:prstGeom>
        </p:spPr>
        <p:txBody>
          <a:bodyPr wrap="square">
            <a:spAutoFit/>
          </a:bodyPr>
          <a:lstStyle/>
          <a:p>
            <a:r>
              <a:rPr lang="es-CL" sz="2000" dirty="0" smtClean="0">
                <a:latin typeface="Calibri" panose="020F0502020204030204" pitchFamily="34" charset="0"/>
              </a:rPr>
              <a:t>En </a:t>
            </a:r>
            <a:r>
              <a:rPr lang="es-CL" sz="2000" dirty="0">
                <a:latin typeface="Calibri" panose="020F0502020204030204" pitchFamily="34" charset="0"/>
              </a:rPr>
              <a:t>comunión y bajo la fuerza de un mismo Espíritu,</a:t>
            </a:r>
          </a:p>
          <a:p>
            <a:r>
              <a:rPr lang="es-CL" sz="2000" dirty="0">
                <a:latin typeface="Calibri" panose="020F0502020204030204" pitchFamily="34" charset="0"/>
              </a:rPr>
              <a:t>nos preguntamos: “¿Qué haría Cristo en mi lugar?”</a:t>
            </a:r>
          </a:p>
          <a:p>
            <a:r>
              <a:rPr lang="es-CL" sz="2000" dirty="0">
                <a:latin typeface="Calibri" panose="020F0502020204030204" pitchFamily="34" charset="0"/>
              </a:rPr>
              <a:t>Queremos ser contigo</a:t>
            </a:r>
          </a:p>
          <a:p>
            <a:r>
              <a:rPr lang="es-CL" sz="2000" dirty="0">
                <a:latin typeface="Calibri" panose="020F0502020204030204" pitchFamily="34" charset="0"/>
              </a:rPr>
              <a:t>protagonistas de los cambios</a:t>
            </a:r>
          </a:p>
          <a:p>
            <a:r>
              <a:rPr lang="es-CL" sz="2000" dirty="0">
                <a:latin typeface="Calibri" panose="020F0502020204030204" pitchFamily="34" charset="0"/>
              </a:rPr>
              <a:t>y convertirnos en artesanos de unidad y de paz</a:t>
            </a:r>
          </a:p>
          <a:p>
            <a:r>
              <a:rPr lang="es-CL" sz="2000" dirty="0">
                <a:latin typeface="Calibri" panose="020F0502020204030204" pitchFamily="34" charset="0"/>
              </a:rPr>
              <a:t>para transformar a nuestro Chile,</a:t>
            </a:r>
          </a:p>
          <a:p>
            <a:r>
              <a:rPr lang="es-CL" sz="2000" dirty="0">
                <a:latin typeface="Calibri" panose="020F0502020204030204" pitchFamily="34" charset="0"/>
              </a:rPr>
              <a:t>un hogar para todos,</a:t>
            </a:r>
          </a:p>
          <a:p>
            <a:r>
              <a:rPr lang="es-CL" sz="2000" dirty="0">
                <a:latin typeface="Calibri" panose="020F0502020204030204" pitchFamily="34" charset="0"/>
              </a:rPr>
              <a:t>en tierra de sueños y de hospitalidad.</a:t>
            </a:r>
          </a:p>
          <a:p>
            <a:endParaRPr lang="es-CL" sz="2000" dirty="0" smtClean="0">
              <a:latin typeface="Calibri" panose="020F0502020204030204" pitchFamily="34" charset="0"/>
            </a:endParaRPr>
          </a:p>
          <a:p>
            <a:r>
              <a:rPr lang="es-CL" sz="2000" dirty="0" smtClean="0">
                <a:latin typeface="Calibri" panose="020F0502020204030204" pitchFamily="34" charset="0"/>
              </a:rPr>
              <a:t>Junto </a:t>
            </a:r>
            <a:r>
              <a:rPr lang="es-CL" sz="2000" dirty="0">
                <a:latin typeface="Calibri" panose="020F0502020204030204" pitchFamily="34" charset="0"/>
              </a:rPr>
              <a:t>a María te lo susurramos al oído,</a:t>
            </a:r>
          </a:p>
          <a:p>
            <a:r>
              <a:rPr lang="es-CL" sz="2000" dirty="0">
                <a:latin typeface="Calibri" panose="020F0502020204030204" pitchFamily="34" charset="0"/>
              </a:rPr>
              <a:t>a Ti que vives y reinas,</a:t>
            </a:r>
          </a:p>
          <a:p>
            <a:r>
              <a:rPr lang="es-CL" sz="2000" dirty="0">
                <a:latin typeface="Calibri" panose="020F0502020204030204" pitchFamily="34" charset="0"/>
              </a:rPr>
              <a:t>por los siglos de los siglos.</a:t>
            </a:r>
          </a:p>
          <a:p>
            <a:r>
              <a:rPr lang="es-CL" sz="2000" dirty="0">
                <a:latin typeface="Calibri" panose="020F0502020204030204" pitchFamily="34" charset="0"/>
              </a:rPr>
              <a:t>Amén.</a:t>
            </a:r>
            <a:endParaRPr lang="es-CL" sz="2000" dirty="0"/>
          </a:p>
        </p:txBody>
      </p:sp>
    </p:spTree>
    <p:extLst>
      <p:ext uri="{BB962C8B-B14F-4D97-AF65-F5344CB8AC3E}">
        <p14:creationId xmlns:p14="http://schemas.microsoft.com/office/powerpoint/2010/main" val="4238604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¿Que es un Congreso Eucarístico?</a:t>
            </a:r>
            <a:endParaRPr lang="es-CL" dirty="0"/>
          </a:p>
        </p:txBody>
      </p:sp>
      <p:sp>
        <p:nvSpPr>
          <p:cNvPr id="3" name="Marcador de contenido 2"/>
          <p:cNvSpPr>
            <a:spLocks noGrp="1"/>
          </p:cNvSpPr>
          <p:nvPr>
            <p:ph idx="1"/>
          </p:nvPr>
        </p:nvSpPr>
        <p:spPr/>
        <p:txBody>
          <a:bodyPr>
            <a:normAutofit fontScale="92500"/>
          </a:bodyPr>
          <a:lstStyle/>
          <a:p>
            <a:r>
              <a:rPr lang="es-CL" dirty="0" smtClean="0"/>
              <a:t>Es un gran acontecimiento eclesial donde las comunidades a nivel nacional y diocesano son convocadas para </a:t>
            </a:r>
            <a:r>
              <a:rPr lang="es-CL" b="1" dirty="0" smtClean="0"/>
              <a:t>reflexionar, celebrar y valorar</a:t>
            </a:r>
            <a:r>
              <a:rPr lang="es-CL" dirty="0"/>
              <a:t> </a:t>
            </a:r>
            <a:r>
              <a:rPr lang="es-CL" dirty="0" smtClean="0"/>
              <a:t>la Eucaristía. </a:t>
            </a:r>
          </a:p>
          <a:p>
            <a:r>
              <a:rPr lang="es-CL" dirty="0" smtClean="0"/>
              <a:t>Se </a:t>
            </a:r>
            <a:r>
              <a:rPr lang="es-CL" dirty="0"/>
              <a:t>trata de </a:t>
            </a:r>
            <a:r>
              <a:rPr lang="es-CL" dirty="0" smtClean="0"/>
              <a:t>dedicar todo </a:t>
            </a:r>
            <a:r>
              <a:rPr lang="es-CL" dirty="0"/>
              <a:t>este año a contemplar más profundamente a Jesucristo que en la Eucaristía entrega </a:t>
            </a:r>
            <a:r>
              <a:rPr lang="es-CL" dirty="0" smtClean="0"/>
              <a:t>su vida </a:t>
            </a:r>
            <a:r>
              <a:rPr lang="es-CL" dirty="0"/>
              <a:t>por amor al </a:t>
            </a:r>
            <a:r>
              <a:rPr lang="es-CL" dirty="0" smtClean="0"/>
              <a:t>Padre </a:t>
            </a:r>
            <a:r>
              <a:rPr lang="es-CL" dirty="0"/>
              <a:t>y a cada uno de nosotros</a:t>
            </a:r>
            <a:r>
              <a:rPr lang="es-CL" dirty="0" smtClean="0"/>
              <a:t>.</a:t>
            </a:r>
          </a:p>
          <a:p>
            <a:r>
              <a:rPr lang="es-ES_tradnl" dirty="0"/>
              <a:t>Es también una invitación </a:t>
            </a:r>
            <a:r>
              <a:rPr lang="es-ES_tradnl" dirty="0" smtClean="0"/>
              <a:t>a </a:t>
            </a:r>
            <a:r>
              <a:rPr lang="es-ES_tradnl" dirty="0"/>
              <a:t>detenerse ante el gran misterio de la Eucaristía, sacramento que celebra el fundamento mismo de la fe cristiana. </a:t>
            </a:r>
            <a:endParaRPr lang="es-CL" dirty="0"/>
          </a:p>
        </p:txBody>
      </p:sp>
    </p:spTree>
    <p:extLst>
      <p:ext uri="{BB962C8B-B14F-4D97-AF65-F5344CB8AC3E}">
        <p14:creationId xmlns:p14="http://schemas.microsoft.com/office/powerpoint/2010/main" val="4185905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Una clave interpretativa…</a:t>
            </a:r>
            <a:endParaRPr lang="es-CL" dirty="0"/>
          </a:p>
        </p:txBody>
      </p:sp>
      <p:sp>
        <p:nvSpPr>
          <p:cNvPr id="3" name="Marcador de contenido 2"/>
          <p:cNvSpPr>
            <a:spLocks noGrp="1"/>
          </p:cNvSpPr>
          <p:nvPr>
            <p:ph idx="1"/>
          </p:nvPr>
        </p:nvSpPr>
        <p:spPr>
          <a:xfrm>
            <a:off x="899592" y="2506663"/>
            <a:ext cx="7886700" cy="4351337"/>
          </a:xfrm>
        </p:spPr>
        <p:txBody>
          <a:bodyPr/>
          <a:lstStyle/>
          <a:p>
            <a:pPr marL="0" indent="0">
              <a:buNone/>
            </a:pPr>
            <a:r>
              <a:rPr lang="es-CL" dirty="0" smtClean="0"/>
              <a:t>En este proceso de revitalización eucarístico, la categoría del “encuentro” es una clave interpretativa, donde se promueve el encuentro con Cristo, con el prójimo, con el mundo que nos rodea y con nosotros mismos desde la experiencia personal y comunitaria de la Eucaristía.</a:t>
            </a:r>
            <a:endParaRPr lang="es-CL" dirty="0"/>
          </a:p>
        </p:txBody>
      </p:sp>
    </p:spTree>
    <p:extLst>
      <p:ext uri="{BB962C8B-B14F-4D97-AF65-F5344CB8AC3E}">
        <p14:creationId xmlns:p14="http://schemas.microsoft.com/office/powerpoint/2010/main" val="406192080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332656"/>
            <a:ext cx="6798734" cy="1303867"/>
          </a:xfrm>
        </p:spPr>
        <p:txBody>
          <a:bodyPr/>
          <a:lstStyle/>
          <a:p>
            <a:r>
              <a:rPr lang="es-CL" dirty="0" smtClean="0"/>
              <a:t>Cómo surge la iniciativa…</a:t>
            </a:r>
            <a:endParaRPr lang="es-CL" dirty="0"/>
          </a:p>
        </p:txBody>
      </p:sp>
      <p:sp>
        <p:nvSpPr>
          <p:cNvPr id="3" name="Marcador de contenido 2"/>
          <p:cNvSpPr>
            <a:spLocks noGrp="1"/>
          </p:cNvSpPr>
          <p:nvPr>
            <p:ph idx="1"/>
          </p:nvPr>
        </p:nvSpPr>
        <p:spPr>
          <a:xfrm>
            <a:off x="683568" y="2411718"/>
            <a:ext cx="7992887" cy="2025394"/>
          </a:xfrm>
        </p:spPr>
        <p:txBody>
          <a:bodyPr>
            <a:normAutofit fontScale="92500" lnSpcReduction="10000"/>
          </a:bodyPr>
          <a:lstStyle/>
          <a:p>
            <a:r>
              <a:rPr lang="es-CL" dirty="0"/>
              <a:t>En el ámbito de la Conferencia Episcopal se propuso realizar un Congreso Eucarístico. Numerosos fieles también lo solicitaron. La iniciativa siguió un itinerario que tuvo un momento culminante cuando fue presentada en febrero de 2017 al Santo Padre Francisco con motivo de la </a:t>
            </a:r>
            <a:r>
              <a:rPr lang="es-CL" i="1" dirty="0"/>
              <a:t>Visita Ad </a:t>
            </a:r>
            <a:r>
              <a:rPr lang="es-CL" i="1" dirty="0" err="1"/>
              <a:t>Limina</a:t>
            </a:r>
            <a:r>
              <a:rPr lang="es-CL" dirty="0"/>
              <a:t> que </a:t>
            </a:r>
            <a:r>
              <a:rPr lang="es-CL" dirty="0" smtClean="0"/>
              <a:t>realizaron </a:t>
            </a:r>
            <a:r>
              <a:rPr lang="es-CL" dirty="0"/>
              <a:t>todos los Obispos chilenos. El Papa </a:t>
            </a:r>
            <a:r>
              <a:rPr lang="es-CL" dirty="0" smtClean="0"/>
              <a:t>les </a:t>
            </a:r>
            <a:r>
              <a:rPr lang="es-CL" dirty="0"/>
              <a:t>animó a concretar este anhelo. </a:t>
            </a:r>
          </a:p>
        </p:txBody>
      </p:sp>
      <p:pic>
        <p:nvPicPr>
          <p:cNvPr id="4" name="Picture 2" descr="Resultado de imagen para visita ad limina obispos chilenos 201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422067"/>
            <a:ext cx="4871864" cy="243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7401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8305" y="978690"/>
            <a:ext cx="2675054" cy="1361535"/>
          </a:xfrm>
        </p:spPr>
        <p:txBody>
          <a:bodyPr/>
          <a:lstStyle/>
          <a:p>
            <a:r>
              <a:rPr lang="es-CL" dirty="0" smtClean="0"/>
              <a:t>LEMA</a:t>
            </a:r>
            <a:endParaRPr lang="es-CL" dirty="0"/>
          </a:p>
        </p:txBody>
      </p:sp>
      <p:sp>
        <p:nvSpPr>
          <p:cNvPr id="3" name="Marcador de contenido 2"/>
          <p:cNvSpPr>
            <a:spLocks noGrp="1"/>
          </p:cNvSpPr>
          <p:nvPr>
            <p:ph idx="1"/>
          </p:nvPr>
        </p:nvSpPr>
        <p:spPr/>
        <p:txBody>
          <a:bodyPr>
            <a:normAutofit fontScale="92500" lnSpcReduction="20000"/>
          </a:bodyPr>
          <a:lstStyle/>
          <a:p>
            <a:r>
              <a:rPr lang="es-CL" dirty="0" smtClean="0"/>
              <a:t>El lema es:  </a:t>
            </a:r>
            <a:r>
              <a:rPr lang="es-CL" b="1" dirty="0" smtClean="0"/>
              <a:t>“¿Qué haría Cristo en mi lugar?”</a:t>
            </a:r>
          </a:p>
          <a:p>
            <a:pPr marL="0" indent="0" algn="just">
              <a:buNone/>
            </a:pPr>
            <a:r>
              <a:rPr lang="es-CL" dirty="0">
                <a:solidFill>
                  <a:srgbClr val="222222"/>
                </a:solidFill>
                <a:latin typeface="arial" panose="020B0604020202020204" pitchFamily="34" charset="0"/>
              </a:rPr>
              <a:t>Lo primero es la invitación a </a:t>
            </a:r>
            <a:r>
              <a:rPr lang="es-CL" b="1" dirty="0">
                <a:solidFill>
                  <a:srgbClr val="222222"/>
                </a:solidFill>
                <a:latin typeface="arial" panose="020B0604020202020204" pitchFamily="34" charset="0"/>
              </a:rPr>
              <a:t>poner la mirada en Cristo</a:t>
            </a:r>
            <a:r>
              <a:rPr lang="es-CL" dirty="0">
                <a:solidFill>
                  <a:srgbClr val="222222"/>
                </a:solidFill>
                <a:latin typeface="arial" panose="020B0604020202020204" pitchFamily="34" charset="0"/>
              </a:rPr>
              <a:t>, la apertura y disposición para que Él ilumine nuestras vidas. Recoge muy bien el vínculo entre </a:t>
            </a:r>
            <a:r>
              <a:rPr lang="es-CL" b="1" dirty="0">
                <a:solidFill>
                  <a:srgbClr val="222222"/>
                </a:solidFill>
                <a:latin typeface="arial" panose="020B0604020202020204" pitchFamily="34" charset="0"/>
              </a:rPr>
              <a:t>eucaristía y vida</a:t>
            </a:r>
            <a:r>
              <a:rPr lang="es-CL" dirty="0">
                <a:solidFill>
                  <a:srgbClr val="222222"/>
                </a:solidFill>
                <a:latin typeface="arial" panose="020B0604020202020204" pitchFamily="34" charset="0"/>
              </a:rPr>
              <a:t>,</a:t>
            </a:r>
            <a:r>
              <a:rPr lang="es-CL" b="1" dirty="0">
                <a:solidFill>
                  <a:srgbClr val="222222"/>
                </a:solidFill>
                <a:latin typeface="arial" panose="020B0604020202020204" pitchFamily="34" charset="0"/>
              </a:rPr>
              <a:t> eucaristía y caridad. </a:t>
            </a:r>
            <a:r>
              <a:rPr lang="es-CL" dirty="0">
                <a:solidFill>
                  <a:srgbClr val="222222"/>
                </a:solidFill>
                <a:latin typeface="arial" panose="020B0604020202020204" pitchFamily="34" charset="0"/>
              </a:rPr>
              <a:t>Es una frase muy nuestra, de san Alberto Hurtado, al mismo tiempo que bastante icónica del encuentro del Papa Francisco con los jóvenes. El lema determina dos aspectos fundamentales que traspasan el CEN 2018: </a:t>
            </a:r>
            <a:r>
              <a:rPr lang="es-CL" b="1" dirty="0">
                <a:solidFill>
                  <a:srgbClr val="222222"/>
                </a:solidFill>
                <a:latin typeface="arial" panose="020B0604020202020204" pitchFamily="34" charset="0"/>
              </a:rPr>
              <a:t>el encuentro con Cristo e igualmente la transformación de la vida y sociedad</a:t>
            </a:r>
            <a:r>
              <a:rPr lang="es-CL" dirty="0">
                <a:solidFill>
                  <a:srgbClr val="222222"/>
                </a:solidFill>
                <a:latin typeface="arial" panose="020B0604020202020204" pitchFamily="34" charset="0"/>
              </a:rPr>
              <a:t>.</a:t>
            </a:r>
            <a:endParaRPr lang="es-CL" b="1" dirty="0" smtClean="0"/>
          </a:p>
          <a:p>
            <a:pPr marL="0" indent="0">
              <a:buNone/>
            </a:pPr>
            <a:endParaRPr lang="es-C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184" y="0"/>
            <a:ext cx="4439816" cy="1644120"/>
          </a:xfrm>
          <a:prstGeom prst="rect">
            <a:avLst/>
          </a:prstGeom>
        </p:spPr>
      </p:pic>
    </p:spTree>
    <p:extLst>
      <p:ext uri="{BB962C8B-B14F-4D97-AF65-F5344CB8AC3E}">
        <p14:creationId xmlns:p14="http://schemas.microsoft.com/office/powerpoint/2010/main" val="222451250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7" y="332656"/>
            <a:ext cx="3744417" cy="1584176"/>
          </a:xfrm>
        </p:spPr>
        <p:txBody>
          <a:bodyPr/>
          <a:lstStyle/>
          <a:p>
            <a:r>
              <a:rPr lang="es-CL" dirty="0" smtClean="0"/>
              <a:t>LOGO</a:t>
            </a:r>
            <a:endParaRPr lang="es-CL"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24" y="2132856"/>
            <a:ext cx="4104968" cy="2304256"/>
          </a:xfrm>
        </p:spPr>
      </p:pic>
      <p:sp>
        <p:nvSpPr>
          <p:cNvPr id="7" name="Rectángulo 6"/>
          <p:cNvSpPr/>
          <p:nvPr/>
        </p:nvSpPr>
        <p:spPr>
          <a:xfrm>
            <a:off x="3923928" y="1196752"/>
            <a:ext cx="4680520" cy="4801314"/>
          </a:xfrm>
          <a:prstGeom prst="rect">
            <a:avLst/>
          </a:prstGeom>
        </p:spPr>
        <p:txBody>
          <a:bodyPr wrap="square">
            <a:spAutoFit/>
          </a:bodyPr>
          <a:lstStyle/>
          <a:p>
            <a:pPr algn="just"/>
            <a:r>
              <a:rPr lang="es-CL" dirty="0">
                <a:solidFill>
                  <a:srgbClr val="222222"/>
                </a:solidFill>
                <a:latin typeface="arial" panose="020B0604020202020204" pitchFamily="34" charset="0"/>
              </a:rPr>
              <a:t>Contiene los siguientes signos: </a:t>
            </a:r>
            <a:r>
              <a:rPr lang="es-CL" b="1" dirty="0">
                <a:solidFill>
                  <a:srgbClr val="222222"/>
                </a:solidFill>
                <a:latin typeface="arial" panose="020B0604020202020204" pitchFamily="34" charset="0"/>
              </a:rPr>
              <a:t>manos de Cristo resucitado partiendo el pan</a:t>
            </a:r>
            <a:r>
              <a:rPr lang="es-CL" dirty="0">
                <a:solidFill>
                  <a:srgbClr val="222222"/>
                </a:solidFill>
                <a:latin typeface="arial" panose="020B0604020202020204" pitchFamily="34" charset="0"/>
              </a:rPr>
              <a:t>. </a:t>
            </a:r>
            <a:r>
              <a:rPr lang="es-CL" b="1" dirty="0">
                <a:solidFill>
                  <a:srgbClr val="222222"/>
                </a:solidFill>
                <a:latin typeface="arial" panose="020B0604020202020204" pitchFamily="34" charset="0"/>
              </a:rPr>
              <a:t>Las llagas</a:t>
            </a:r>
            <a:r>
              <a:rPr lang="es-CL" dirty="0">
                <a:solidFill>
                  <a:srgbClr val="222222"/>
                </a:solidFill>
                <a:latin typeface="arial" panose="020B0604020202020204" pitchFamily="34" charset="0"/>
              </a:rPr>
              <a:t>, notorias, identifican a Cristo vivo, fuente de vida para todos. </a:t>
            </a:r>
            <a:endParaRPr lang="es-CL" dirty="0" smtClean="0">
              <a:solidFill>
                <a:srgbClr val="222222"/>
              </a:solidFill>
              <a:latin typeface="arial" panose="020B0604020202020204" pitchFamily="34" charset="0"/>
            </a:endParaRPr>
          </a:p>
          <a:p>
            <a:pPr algn="just"/>
            <a:endParaRPr lang="es-CL" dirty="0">
              <a:solidFill>
                <a:srgbClr val="222222"/>
              </a:solidFill>
              <a:latin typeface="arial" panose="020B0604020202020204" pitchFamily="34" charset="0"/>
            </a:endParaRPr>
          </a:p>
          <a:p>
            <a:pPr algn="just"/>
            <a:r>
              <a:rPr lang="es-CL" dirty="0" smtClean="0">
                <a:solidFill>
                  <a:srgbClr val="222222"/>
                </a:solidFill>
                <a:latin typeface="arial" panose="020B0604020202020204" pitchFamily="34" charset="0"/>
              </a:rPr>
              <a:t>El</a:t>
            </a:r>
            <a:r>
              <a:rPr lang="es-CL" dirty="0">
                <a:solidFill>
                  <a:srgbClr val="222222"/>
                </a:solidFill>
                <a:latin typeface="arial" panose="020B0604020202020204" pitchFamily="34" charset="0"/>
              </a:rPr>
              <a:t> </a:t>
            </a:r>
            <a:r>
              <a:rPr lang="es-CL" b="1" dirty="0">
                <a:solidFill>
                  <a:srgbClr val="222222"/>
                </a:solidFill>
                <a:latin typeface="arial" panose="020B0604020202020204" pitchFamily="34" charset="0"/>
              </a:rPr>
              <a:t>pan</a:t>
            </a:r>
            <a:r>
              <a:rPr lang="es-CL" dirty="0">
                <a:solidFill>
                  <a:srgbClr val="222222"/>
                </a:solidFill>
                <a:latin typeface="arial" panose="020B0604020202020204" pitchFamily="34" charset="0"/>
              </a:rPr>
              <a:t> </a:t>
            </a:r>
            <a:r>
              <a:rPr lang="es-CL" b="1" dirty="0">
                <a:solidFill>
                  <a:srgbClr val="222222"/>
                </a:solidFill>
                <a:latin typeface="arial" panose="020B0604020202020204" pitchFamily="34" charset="0"/>
              </a:rPr>
              <a:t>manifiesta la eucaristía</a:t>
            </a:r>
            <a:r>
              <a:rPr lang="es-CL" dirty="0">
                <a:solidFill>
                  <a:srgbClr val="222222"/>
                </a:solidFill>
                <a:latin typeface="arial" panose="020B0604020202020204" pitchFamily="34" charset="0"/>
              </a:rPr>
              <a:t> e igualmente la acción solidaria de </a:t>
            </a:r>
            <a:r>
              <a:rPr lang="es-CL" b="1" dirty="0">
                <a:solidFill>
                  <a:srgbClr val="222222"/>
                </a:solidFill>
                <a:latin typeface="arial" panose="020B0604020202020204" pitchFamily="34" charset="0"/>
              </a:rPr>
              <a:t>alimentar a quien lo necesita</a:t>
            </a:r>
            <a:r>
              <a:rPr lang="es-CL" dirty="0">
                <a:solidFill>
                  <a:srgbClr val="222222"/>
                </a:solidFill>
                <a:latin typeface="arial" panose="020B0604020202020204" pitchFamily="34" charset="0"/>
              </a:rPr>
              <a:t>. La imagen completa expresa lo que Cristo hace por nosotros: </a:t>
            </a:r>
            <a:r>
              <a:rPr lang="es-CL" b="1" dirty="0">
                <a:solidFill>
                  <a:srgbClr val="222222"/>
                </a:solidFill>
                <a:latin typeface="arial" panose="020B0604020202020204" pitchFamily="34" charset="0"/>
              </a:rPr>
              <a:t>da su vida para que todos podamos tenerla</a:t>
            </a:r>
            <a:r>
              <a:rPr lang="es-CL" dirty="0">
                <a:solidFill>
                  <a:srgbClr val="222222"/>
                </a:solidFill>
                <a:latin typeface="arial" panose="020B0604020202020204" pitchFamily="34" charset="0"/>
              </a:rPr>
              <a:t>. Es una respuesta concreta a la pregunta del lema: “</a:t>
            </a:r>
            <a:r>
              <a:rPr lang="es-CL" b="1" dirty="0">
                <a:solidFill>
                  <a:srgbClr val="222222"/>
                </a:solidFill>
                <a:latin typeface="arial" panose="020B0604020202020204" pitchFamily="34" charset="0"/>
              </a:rPr>
              <a:t>¿Qué haría Cristo en mi lugar?</a:t>
            </a:r>
            <a:r>
              <a:rPr lang="es-CL" dirty="0">
                <a:solidFill>
                  <a:srgbClr val="222222"/>
                </a:solidFill>
                <a:latin typeface="arial" panose="020B0604020202020204" pitchFamily="34" charset="0"/>
              </a:rPr>
              <a:t>”.</a:t>
            </a:r>
          </a:p>
          <a:p>
            <a:pPr algn="just"/>
            <a:endParaRPr lang="es-CL" dirty="0" smtClean="0">
              <a:solidFill>
                <a:srgbClr val="222222"/>
              </a:solidFill>
              <a:latin typeface="arial" panose="020B0604020202020204" pitchFamily="34" charset="0"/>
            </a:endParaRPr>
          </a:p>
          <a:p>
            <a:pPr algn="just"/>
            <a:r>
              <a:rPr lang="es-CL" dirty="0" smtClean="0">
                <a:solidFill>
                  <a:srgbClr val="222222"/>
                </a:solidFill>
                <a:latin typeface="arial" panose="020B0604020202020204" pitchFamily="34" charset="0"/>
              </a:rPr>
              <a:t>Se </a:t>
            </a:r>
            <a:r>
              <a:rPr lang="es-CL" dirty="0">
                <a:solidFill>
                  <a:srgbClr val="222222"/>
                </a:solidFill>
                <a:latin typeface="arial" panose="020B0604020202020204" pitchFamily="34" charset="0"/>
              </a:rPr>
              <a:t>mantiene la cruz presente en el logo de la reciente visita del Santo Padre Francisco a nuestro país. En el CEN procuraremos profundizar </a:t>
            </a:r>
            <a:r>
              <a:rPr lang="es-CL" dirty="0" smtClean="0">
                <a:solidFill>
                  <a:srgbClr val="222222"/>
                </a:solidFill>
                <a:latin typeface="arial" panose="020B0604020202020204" pitchFamily="34" charset="0"/>
              </a:rPr>
              <a:t>la enseñanza que nos dejó.</a:t>
            </a:r>
            <a:endParaRPr lang="es-CL" dirty="0">
              <a:solidFill>
                <a:srgbClr val="222222"/>
              </a:solidFill>
              <a:latin typeface="arial" panose="020B0604020202020204" pitchFamily="34" charset="0"/>
            </a:endParaRPr>
          </a:p>
        </p:txBody>
      </p:sp>
    </p:spTree>
    <p:extLst>
      <p:ext uri="{BB962C8B-B14F-4D97-AF65-F5344CB8AC3E}">
        <p14:creationId xmlns:p14="http://schemas.microsoft.com/office/powerpoint/2010/main" val="384129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253" y="609953"/>
            <a:ext cx="6635494" cy="684863"/>
          </a:xfrm>
        </p:spPr>
        <p:txBody>
          <a:bodyPr>
            <a:normAutofit fontScale="90000"/>
          </a:bodyPr>
          <a:lstStyle/>
          <a:p>
            <a:r>
              <a:rPr lang="es-CL" dirty="0" smtClean="0"/>
              <a:t>ETAPAS</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3068630"/>
              </p:ext>
            </p:extLst>
          </p:nvPr>
        </p:nvGraphicFramePr>
        <p:xfrm>
          <a:off x="1254253" y="1294817"/>
          <a:ext cx="6635494" cy="5158521"/>
        </p:xfrm>
        <a:graphic>
          <a:graphicData uri="http://schemas.openxmlformats.org/drawingml/2006/table">
            <a:tbl>
              <a:tblPr/>
              <a:tblGrid>
                <a:gridCol w="2059142"/>
                <a:gridCol w="4576352"/>
              </a:tblGrid>
              <a:tr h="596967">
                <a:tc>
                  <a:txBody>
                    <a:bodyPr/>
                    <a:lstStyle/>
                    <a:p>
                      <a:pPr marR="0" indent="0" algn="ctr" rtl="0">
                        <a:spcBef>
                          <a:spcPts val="0"/>
                        </a:spcBef>
                        <a:spcAft>
                          <a:spcPts val="0"/>
                        </a:spcAft>
                      </a:pPr>
                      <a:r>
                        <a:rPr lang="es-CL" sz="1100" b="1" kern="1400" dirty="0">
                          <a:ln>
                            <a:noFill/>
                          </a:ln>
                          <a:solidFill>
                            <a:srgbClr val="2E74B5"/>
                          </a:solidFill>
                          <a:effectLst/>
                          <a:latin typeface="Arial" panose="020B0604020202020204" pitchFamily="34" charset="0"/>
                        </a:rPr>
                        <a:t>Etapa de Inicio</a:t>
                      </a:r>
                      <a:endParaRPr lang="es-CL" sz="1000" kern="1400" dirty="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marR="0" indent="0" algn="ctr" rtl="0">
                        <a:spcBef>
                          <a:spcPts val="0"/>
                        </a:spcBef>
                        <a:spcAft>
                          <a:spcPts val="0"/>
                        </a:spcAft>
                      </a:pPr>
                      <a:r>
                        <a:rPr lang="es-CL" sz="1100" kern="1400">
                          <a:ln>
                            <a:noFill/>
                          </a:ln>
                          <a:solidFill>
                            <a:srgbClr val="011893"/>
                          </a:solidFill>
                          <a:effectLst/>
                          <a:latin typeface="Arial" panose="020B0604020202020204" pitchFamily="34" charset="0"/>
                        </a:rPr>
                        <a:t> </a:t>
                      </a:r>
                      <a:endParaRPr lang="es-CL" sz="10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a:ln>
                            <a:noFill/>
                          </a:ln>
                          <a:solidFill>
                            <a:srgbClr val="011893"/>
                          </a:solidFill>
                          <a:effectLst/>
                          <a:latin typeface="Arial" panose="020B0604020202020204" pitchFamily="34" charset="0"/>
                        </a:rPr>
                        <a:t>Misa Crismal</a:t>
                      </a:r>
                      <a:endParaRPr lang="es-CL" sz="10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kern="1400">
                          <a:ln>
                            <a:noFill/>
                          </a:ln>
                          <a:solidFill>
                            <a:srgbClr val="011893"/>
                          </a:solidFill>
                          <a:effectLst/>
                          <a:latin typeface="Arial" panose="020B0604020202020204" pitchFamily="34" charset="0"/>
                        </a:rPr>
                        <a:t> </a:t>
                      </a:r>
                      <a:endParaRPr lang="es-CL" sz="1000" kern="140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795958">
                <a:tc>
                  <a:txBody>
                    <a:bodyPr/>
                    <a:lstStyle/>
                    <a:p>
                      <a:pPr marR="0" indent="0" algn="ctr" rtl="0">
                        <a:spcBef>
                          <a:spcPts val="0"/>
                        </a:spcBef>
                        <a:spcAft>
                          <a:spcPts val="0"/>
                        </a:spcAft>
                      </a:pPr>
                      <a:r>
                        <a:rPr lang="es-CL" sz="1100" b="1" kern="1400">
                          <a:ln>
                            <a:noFill/>
                          </a:ln>
                          <a:solidFill>
                            <a:srgbClr val="2E74B5"/>
                          </a:solidFill>
                          <a:effectLst/>
                          <a:latin typeface="Arial" panose="020B0604020202020204" pitchFamily="34" charset="0"/>
                        </a:rPr>
                        <a:t>Primer </a:t>
                      </a:r>
                      <a:endParaRPr lang="es-CL" sz="10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a:ln>
                            <a:noFill/>
                          </a:ln>
                          <a:solidFill>
                            <a:srgbClr val="2E74B5"/>
                          </a:solidFill>
                          <a:effectLst/>
                          <a:latin typeface="Arial" panose="020B0604020202020204" pitchFamily="34" charset="0"/>
                        </a:rPr>
                        <a:t>Momento</a:t>
                      </a:r>
                      <a:endParaRPr lang="es-CL" sz="1000" kern="140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ADCCEA"/>
                    </a:solidFill>
                  </a:tcPr>
                </a:tc>
                <a:tc>
                  <a:txBody>
                    <a:bodyPr/>
                    <a:lstStyle/>
                    <a:p>
                      <a:pPr marR="0" indent="0" algn="ctr" rtl="0">
                        <a:spcBef>
                          <a:spcPts val="0"/>
                        </a:spcBef>
                        <a:spcAft>
                          <a:spcPts val="0"/>
                        </a:spcAft>
                      </a:pPr>
                      <a:r>
                        <a:rPr lang="es-CL" sz="1100" kern="1400" dirty="0">
                          <a:ln>
                            <a:noFill/>
                          </a:ln>
                          <a:solidFill>
                            <a:srgbClr val="011893"/>
                          </a:solidFill>
                          <a:effectLst/>
                          <a:latin typeface="Arial" panose="020B0604020202020204" pitchFamily="34" charset="0"/>
                        </a:rPr>
                        <a:t> </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dirty="0">
                          <a:ln>
                            <a:noFill/>
                          </a:ln>
                          <a:solidFill>
                            <a:srgbClr val="011893"/>
                          </a:solidFill>
                          <a:effectLst/>
                          <a:latin typeface="Arial" panose="020B0604020202020204" pitchFamily="34" charset="0"/>
                        </a:rPr>
                        <a:t>Desde Semana Santa a </a:t>
                      </a:r>
                      <a:r>
                        <a:rPr lang="es-CL" sz="1100" b="1" i="1" kern="1400" dirty="0">
                          <a:ln>
                            <a:noFill/>
                          </a:ln>
                          <a:solidFill>
                            <a:srgbClr val="011893"/>
                          </a:solidFill>
                          <a:effectLst/>
                          <a:latin typeface="Arial" panose="020B0604020202020204" pitchFamily="34" charset="0"/>
                        </a:rPr>
                        <a:t>Corpus Christi</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kern="1400" dirty="0" smtClean="0">
                          <a:ln>
                            <a:noFill/>
                          </a:ln>
                          <a:solidFill>
                            <a:srgbClr val="2E74B5"/>
                          </a:solidFill>
                          <a:effectLst/>
                          <a:latin typeface="Arial" panose="020B0604020202020204" pitchFamily="34" charset="0"/>
                        </a:rPr>
                        <a:t>“El encuentro con Cristo”</a:t>
                      </a:r>
                      <a:r>
                        <a:rPr lang="es-CL" sz="1100" kern="1400" dirty="0">
                          <a:ln>
                            <a:noFill/>
                          </a:ln>
                          <a:solidFill>
                            <a:srgbClr val="2E74B5"/>
                          </a:solidFill>
                          <a:effectLst/>
                          <a:latin typeface="Arial" panose="020B0604020202020204" pitchFamily="34" charset="0"/>
                        </a:rPr>
                        <a:t> </a:t>
                      </a:r>
                      <a:endParaRPr lang="es-CL" sz="1000" kern="1400" dirty="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ADCCEA"/>
                    </a:solidFill>
                  </a:tcPr>
                </a:tc>
              </a:tr>
              <a:tr h="795958">
                <a:tc>
                  <a:txBody>
                    <a:bodyPr/>
                    <a:lstStyle/>
                    <a:p>
                      <a:pPr marR="0" indent="0" algn="ctr" rtl="0">
                        <a:spcBef>
                          <a:spcPts val="0"/>
                        </a:spcBef>
                        <a:spcAft>
                          <a:spcPts val="0"/>
                        </a:spcAft>
                      </a:pPr>
                      <a:r>
                        <a:rPr lang="es-CL" sz="1100" b="1" kern="1400">
                          <a:ln>
                            <a:noFill/>
                          </a:ln>
                          <a:solidFill>
                            <a:srgbClr val="2E74B5"/>
                          </a:solidFill>
                          <a:effectLst/>
                          <a:latin typeface="Arial" panose="020B0604020202020204" pitchFamily="34" charset="0"/>
                        </a:rPr>
                        <a:t>Segundo </a:t>
                      </a:r>
                      <a:endParaRPr lang="es-CL" sz="10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a:ln>
                            <a:noFill/>
                          </a:ln>
                          <a:solidFill>
                            <a:srgbClr val="2E74B5"/>
                          </a:solidFill>
                          <a:effectLst/>
                          <a:latin typeface="Arial" panose="020B0604020202020204" pitchFamily="34" charset="0"/>
                        </a:rPr>
                        <a:t>Momento</a:t>
                      </a:r>
                      <a:endParaRPr lang="es-CL" sz="1000" kern="140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marR="0" indent="0" algn="ctr" rtl="0">
                        <a:spcBef>
                          <a:spcPts val="0"/>
                        </a:spcBef>
                        <a:spcAft>
                          <a:spcPts val="0"/>
                        </a:spcAft>
                      </a:pPr>
                      <a:r>
                        <a:rPr lang="es-CL" sz="1100" b="1" kern="1400" dirty="0">
                          <a:ln>
                            <a:noFill/>
                          </a:ln>
                          <a:solidFill>
                            <a:srgbClr val="011893"/>
                          </a:solidFill>
                          <a:effectLst/>
                          <a:latin typeface="Arial" panose="020B0604020202020204" pitchFamily="34" charset="0"/>
                        </a:rPr>
                        <a:t> </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dirty="0">
                          <a:ln>
                            <a:noFill/>
                          </a:ln>
                          <a:solidFill>
                            <a:srgbClr val="011893"/>
                          </a:solidFill>
                          <a:effectLst/>
                          <a:latin typeface="Arial" panose="020B0604020202020204" pitchFamily="34" charset="0"/>
                        </a:rPr>
                        <a:t>Desde </a:t>
                      </a:r>
                      <a:r>
                        <a:rPr lang="es-CL" sz="1100" b="1" i="1" kern="1400" dirty="0">
                          <a:ln>
                            <a:noFill/>
                          </a:ln>
                          <a:solidFill>
                            <a:srgbClr val="011893"/>
                          </a:solidFill>
                          <a:effectLst/>
                          <a:latin typeface="Arial" panose="020B0604020202020204" pitchFamily="34" charset="0"/>
                        </a:rPr>
                        <a:t>Corpus Christi</a:t>
                      </a:r>
                      <a:r>
                        <a:rPr lang="es-CL" sz="1100" b="1" kern="1400" dirty="0">
                          <a:ln>
                            <a:noFill/>
                          </a:ln>
                          <a:solidFill>
                            <a:srgbClr val="011893"/>
                          </a:solidFill>
                          <a:effectLst/>
                          <a:latin typeface="Arial" panose="020B0604020202020204" pitchFamily="34" charset="0"/>
                        </a:rPr>
                        <a:t> al día de “San Alberto Hurtado”</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kern="1400" dirty="0">
                          <a:ln>
                            <a:noFill/>
                          </a:ln>
                          <a:solidFill>
                            <a:srgbClr val="2E74B5"/>
                          </a:solidFill>
                          <a:effectLst/>
                          <a:latin typeface="Arial" panose="020B0604020202020204" pitchFamily="34" charset="0"/>
                        </a:rPr>
                        <a:t> </a:t>
                      </a:r>
                      <a:r>
                        <a:rPr lang="es-CL" sz="1100" kern="1400" dirty="0" smtClean="0">
                          <a:ln>
                            <a:noFill/>
                          </a:ln>
                          <a:solidFill>
                            <a:srgbClr val="2E74B5"/>
                          </a:solidFill>
                          <a:effectLst/>
                          <a:latin typeface="Arial" panose="020B0604020202020204" pitchFamily="34" charset="0"/>
                        </a:rPr>
                        <a:t>”Cristo sale</a:t>
                      </a:r>
                      <a:r>
                        <a:rPr lang="es-CL" sz="1100" kern="1400" baseline="0" dirty="0" smtClean="0">
                          <a:ln>
                            <a:noFill/>
                          </a:ln>
                          <a:solidFill>
                            <a:srgbClr val="2E74B5"/>
                          </a:solidFill>
                          <a:effectLst/>
                          <a:latin typeface="Arial" panose="020B0604020202020204" pitchFamily="34" charset="0"/>
                        </a:rPr>
                        <a:t> al encuentro de todos nosotros y nosotros con Él”</a:t>
                      </a:r>
                      <a:endParaRPr lang="es-CL" sz="1000" kern="1400" dirty="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994946">
                <a:tc>
                  <a:txBody>
                    <a:bodyPr/>
                    <a:lstStyle/>
                    <a:p>
                      <a:pPr marR="0" indent="0" algn="ctr" rtl="0">
                        <a:spcBef>
                          <a:spcPts val="0"/>
                        </a:spcBef>
                        <a:spcAft>
                          <a:spcPts val="0"/>
                        </a:spcAft>
                      </a:pPr>
                      <a:r>
                        <a:rPr lang="es-CL" sz="1100" b="1" kern="1400">
                          <a:ln>
                            <a:noFill/>
                          </a:ln>
                          <a:solidFill>
                            <a:srgbClr val="2E74B5"/>
                          </a:solidFill>
                          <a:effectLst/>
                          <a:latin typeface="Arial" panose="020B0604020202020204" pitchFamily="34" charset="0"/>
                        </a:rPr>
                        <a:t>Tercer </a:t>
                      </a:r>
                      <a:endParaRPr lang="es-CL" sz="10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a:ln>
                            <a:noFill/>
                          </a:ln>
                          <a:solidFill>
                            <a:srgbClr val="2E74B5"/>
                          </a:solidFill>
                          <a:effectLst/>
                          <a:latin typeface="Arial" panose="020B0604020202020204" pitchFamily="34" charset="0"/>
                        </a:rPr>
                        <a:t>Momento</a:t>
                      </a:r>
                      <a:endParaRPr lang="es-CL" sz="1000" kern="140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ADCCEA"/>
                    </a:solidFill>
                  </a:tcPr>
                </a:tc>
                <a:tc>
                  <a:txBody>
                    <a:bodyPr/>
                    <a:lstStyle/>
                    <a:p>
                      <a:pPr marR="0" indent="0" algn="ctr" rtl="0">
                        <a:spcBef>
                          <a:spcPts val="0"/>
                        </a:spcBef>
                        <a:spcAft>
                          <a:spcPts val="0"/>
                        </a:spcAft>
                      </a:pPr>
                      <a:r>
                        <a:rPr lang="es-CL" sz="1100" b="1" kern="1400" dirty="0">
                          <a:ln>
                            <a:noFill/>
                          </a:ln>
                          <a:solidFill>
                            <a:srgbClr val="011893"/>
                          </a:solidFill>
                          <a:effectLst/>
                          <a:latin typeface="Arial" panose="020B0604020202020204" pitchFamily="34" charset="0"/>
                        </a:rPr>
                        <a:t> </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dirty="0">
                          <a:ln>
                            <a:noFill/>
                          </a:ln>
                          <a:solidFill>
                            <a:srgbClr val="011893"/>
                          </a:solidFill>
                          <a:effectLst/>
                          <a:latin typeface="Arial" panose="020B0604020202020204" pitchFamily="34" charset="0"/>
                        </a:rPr>
                        <a:t>Desde el día de “San Alberto Hurtado” al día de “San Francisco de Asís”</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kern="1400" dirty="0">
                          <a:ln>
                            <a:noFill/>
                          </a:ln>
                          <a:solidFill>
                            <a:srgbClr val="2E74B5"/>
                          </a:solidFill>
                          <a:effectLst/>
                          <a:latin typeface="Arial" panose="020B0604020202020204" pitchFamily="34" charset="0"/>
                        </a:rPr>
                        <a:t> </a:t>
                      </a:r>
                      <a:r>
                        <a:rPr lang="es-CL" sz="1100" kern="1400" dirty="0" smtClean="0">
                          <a:ln>
                            <a:noFill/>
                          </a:ln>
                          <a:solidFill>
                            <a:srgbClr val="2E74B5"/>
                          </a:solidFill>
                          <a:effectLst/>
                          <a:latin typeface="Arial" panose="020B0604020202020204" pitchFamily="34" charset="0"/>
                        </a:rPr>
                        <a:t>”Cristo transforma nuestra vida”</a:t>
                      </a:r>
                      <a:endParaRPr lang="es-CL" sz="1000" kern="1400" dirty="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ADCCEA"/>
                    </a:solidFill>
                  </a:tcPr>
                </a:tc>
              </a:tr>
              <a:tr h="979746">
                <a:tc>
                  <a:txBody>
                    <a:bodyPr/>
                    <a:lstStyle/>
                    <a:p>
                      <a:pPr marR="0" indent="0" algn="ctr" rtl="0">
                        <a:spcBef>
                          <a:spcPts val="0"/>
                        </a:spcBef>
                        <a:spcAft>
                          <a:spcPts val="0"/>
                        </a:spcAft>
                      </a:pPr>
                      <a:r>
                        <a:rPr lang="es-CL" sz="1100" b="1" kern="1400">
                          <a:ln>
                            <a:noFill/>
                          </a:ln>
                          <a:solidFill>
                            <a:srgbClr val="2E74B5"/>
                          </a:solidFill>
                          <a:effectLst/>
                          <a:latin typeface="Arial" panose="020B0604020202020204" pitchFamily="34" charset="0"/>
                        </a:rPr>
                        <a:t>Cuarto </a:t>
                      </a:r>
                      <a:endParaRPr lang="es-CL" sz="10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a:ln>
                            <a:noFill/>
                          </a:ln>
                          <a:solidFill>
                            <a:srgbClr val="2E74B5"/>
                          </a:solidFill>
                          <a:effectLst/>
                          <a:latin typeface="Arial" panose="020B0604020202020204" pitchFamily="34" charset="0"/>
                        </a:rPr>
                        <a:t>Momento</a:t>
                      </a:r>
                      <a:endParaRPr lang="es-CL" sz="10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a:ln>
                            <a:noFill/>
                          </a:ln>
                          <a:solidFill>
                            <a:srgbClr val="2E74B5"/>
                          </a:solidFill>
                          <a:effectLst/>
                          <a:latin typeface="Arial" panose="020B0604020202020204" pitchFamily="34" charset="0"/>
                        </a:rPr>
                        <a:t> </a:t>
                      </a:r>
                      <a:endParaRPr lang="es-CL" sz="1000" kern="140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marR="0" indent="0" algn="ctr" rtl="0">
                        <a:spcBef>
                          <a:spcPts val="0"/>
                        </a:spcBef>
                        <a:spcAft>
                          <a:spcPts val="0"/>
                        </a:spcAft>
                      </a:pPr>
                      <a:r>
                        <a:rPr lang="es-CL" sz="1100" b="1" kern="1400" dirty="0">
                          <a:ln>
                            <a:noFill/>
                          </a:ln>
                          <a:solidFill>
                            <a:srgbClr val="011893"/>
                          </a:solidFill>
                          <a:effectLst/>
                          <a:latin typeface="Arial" panose="020B0604020202020204" pitchFamily="34" charset="0"/>
                        </a:rPr>
                        <a:t> </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dirty="0">
                          <a:ln>
                            <a:noFill/>
                          </a:ln>
                          <a:solidFill>
                            <a:srgbClr val="011893"/>
                          </a:solidFill>
                          <a:effectLst/>
                          <a:latin typeface="Arial" panose="020B0604020202020204" pitchFamily="34" charset="0"/>
                        </a:rPr>
                        <a:t>Desde el día de “San Francisco de Asís” a miércoles 14 noviembre</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kern="1400" dirty="0" smtClean="0">
                          <a:ln>
                            <a:noFill/>
                          </a:ln>
                          <a:solidFill>
                            <a:srgbClr val="2E74B5"/>
                          </a:solidFill>
                          <a:effectLst/>
                          <a:latin typeface="Arial" panose="020B0604020202020204" pitchFamily="34" charset="0"/>
                        </a:rPr>
                        <a:t>“Una</a:t>
                      </a:r>
                      <a:r>
                        <a:rPr lang="es-CL" sz="1100" kern="1400" baseline="0" dirty="0" smtClean="0">
                          <a:ln>
                            <a:noFill/>
                          </a:ln>
                          <a:solidFill>
                            <a:srgbClr val="2E74B5"/>
                          </a:solidFill>
                          <a:effectLst/>
                          <a:latin typeface="Arial" panose="020B0604020202020204" pitchFamily="34" charset="0"/>
                        </a:rPr>
                        <a:t> nueva creación en Cristo”</a:t>
                      </a:r>
                      <a:r>
                        <a:rPr lang="es-CL" sz="1100" kern="1400" dirty="0">
                          <a:ln>
                            <a:noFill/>
                          </a:ln>
                          <a:solidFill>
                            <a:srgbClr val="2E74B5"/>
                          </a:solidFill>
                          <a:effectLst/>
                          <a:latin typeface="Arial" panose="020B0604020202020204" pitchFamily="34" charset="0"/>
                        </a:rPr>
                        <a:t> </a:t>
                      </a:r>
                      <a:endParaRPr lang="es-CL" sz="1000" kern="1400" dirty="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994946">
                <a:tc>
                  <a:txBody>
                    <a:bodyPr/>
                    <a:lstStyle/>
                    <a:p>
                      <a:pPr marR="0" indent="0" algn="ctr" rtl="0">
                        <a:spcBef>
                          <a:spcPts val="0"/>
                        </a:spcBef>
                        <a:spcAft>
                          <a:spcPts val="0"/>
                        </a:spcAft>
                      </a:pPr>
                      <a:r>
                        <a:rPr lang="es-CL" sz="1100" b="1" kern="1400" dirty="0">
                          <a:ln>
                            <a:noFill/>
                          </a:ln>
                          <a:solidFill>
                            <a:srgbClr val="2E74B5"/>
                          </a:solidFill>
                          <a:effectLst/>
                          <a:latin typeface="Arial" panose="020B0604020202020204" pitchFamily="34" charset="0"/>
                        </a:rPr>
                        <a:t>Etapa de </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dirty="0">
                          <a:ln>
                            <a:noFill/>
                          </a:ln>
                          <a:solidFill>
                            <a:srgbClr val="2E74B5"/>
                          </a:solidFill>
                          <a:effectLst/>
                          <a:latin typeface="Arial" panose="020B0604020202020204" pitchFamily="34" charset="0"/>
                        </a:rPr>
                        <a:t>Culminación</a:t>
                      </a:r>
                      <a:endParaRPr lang="es-CL" sz="1000" kern="1400" dirty="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ADCCEA"/>
                    </a:solidFill>
                  </a:tcPr>
                </a:tc>
                <a:tc>
                  <a:txBody>
                    <a:bodyPr/>
                    <a:lstStyle/>
                    <a:p>
                      <a:pPr marR="0" indent="0" algn="ctr" rtl="0">
                        <a:spcBef>
                          <a:spcPts val="0"/>
                        </a:spcBef>
                        <a:spcAft>
                          <a:spcPts val="0"/>
                        </a:spcAft>
                      </a:pPr>
                      <a:r>
                        <a:rPr lang="es-CL" sz="1100" b="1" kern="1400" dirty="0">
                          <a:ln>
                            <a:noFill/>
                          </a:ln>
                          <a:solidFill>
                            <a:srgbClr val="011893"/>
                          </a:solidFill>
                          <a:effectLst/>
                          <a:latin typeface="Arial" panose="020B0604020202020204" pitchFamily="34" charset="0"/>
                        </a:rPr>
                        <a:t> </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dirty="0">
                          <a:ln>
                            <a:noFill/>
                          </a:ln>
                          <a:solidFill>
                            <a:srgbClr val="011893"/>
                          </a:solidFill>
                          <a:effectLst/>
                          <a:latin typeface="Arial" panose="020B0604020202020204" pitchFamily="34" charset="0"/>
                        </a:rPr>
                        <a:t>Desde el </a:t>
                      </a:r>
                      <a:r>
                        <a:rPr lang="es-CL" sz="1100" b="1" kern="1400" dirty="0" smtClean="0">
                          <a:ln>
                            <a:noFill/>
                          </a:ln>
                          <a:solidFill>
                            <a:srgbClr val="011893"/>
                          </a:solidFill>
                          <a:effectLst/>
                          <a:latin typeface="Arial" panose="020B0604020202020204" pitchFamily="34" charset="0"/>
                        </a:rPr>
                        <a:t>Domingo 11 </a:t>
                      </a:r>
                      <a:r>
                        <a:rPr lang="es-CL" sz="1100" b="1" kern="1400" dirty="0">
                          <a:ln>
                            <a:noFill/>
                          </a:ln>
                          <a:solidFill>
                            <a:srgbClr val="011893"/>
                          </a:solidFill>
                          <a:effectLst/>
                          <a:latin typeface="Arial" panose="020B0604020202020204" pitchFamily="34" charset="0"/>
                        </a:rPr>
                        <a:t>noviembre a Festividad de Nuestro Señor Jesucristo Rey del Universo</a:t>
                      </a:r>
                      <a:endParaRPr lang="es-CL" sz="10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s-CL" sz="1100" b="1" kern="1400" dirty="0">
                          <a:ln>
                            <a:noFill/>
                          </a:ln>
                          <a:solidFill>
                            <a:srgbClr val="011893"/>
                          </a:solidFill>
                          <a:effectLst/>
                          <a:latin typeface="Arial" panose="020B0604020202020204" pitchFamily="34" charset="0"/>
                        </a:rPr>
                        <a:t> </a:t>
                      </a:r>
                      <a:endParaRPr lang="es-CL" sz="1000" kern="1400" dirty="0">
                        <a:ln>
                          <a:noFill/>
                        </a:ln>
                        <a:solidFill>
                          <a:srgbClr val="000000"/>
                        </a:solidFill>
                        <a:effectLst/>
                        <a:latin typeface="Times New Roman" panose="02020603050405020304" pitchFamily="18" charset="0"/>
                      </a:endParaRPr>
                    </a:p>
                  </a:txBody>
                  <a:tcPr marL="65471" marR="65471"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ADCCEA"/>
                    </a:solidFill>
                  </a:tcPr>
                </a:tc>
              </a:tr>
            </a:tbl>
          </a:graphicData>
        </a:graphic>
      </p:graphicFrame>
      <p:sp>
        <p:nvSpPr>
          <p:cNvPr id="5" name="Control 1"/>
          <p:cNvSpPr>
            <a:spLocks noChangeArrowheads="1" noChangeShapeType="1"/>
          </p:cNvSpPr>
          <p:nvPr/>
        </p:nvSpPr>
        <p:spPr bwMode="auto">
          <a:xfrm>
            <a:off x="5588000" y="2584450"/>
            <a:ext cx="4127500" cy="45148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BEEC9"/>
                  </a:outerShdw>
                </a:effectLst>
              </a14:hiddenEffects>
            </a:ext>
          </a:extLst>
        </p:spPr>
        <p:txBody>
          <a:bodyPr vert="horz" wrap="square" lIns="0" tIns="0" rIns="0" bIns="0" numCol="1" anchor="t" anchorCtr="0" compatLnSpc="1">
            <a:prstTxWarp prst="textNoShape">
              <a:avLst/>
            </a:prstTxWarp>
          </a:bodyPr>
          <a:lstStyle/>
          <a:p>
            <a:endParaRPr lang="es-CL"/>
          </a:p>
        </p:txBody>
      </p:sp>
    </p:spTree>
    <p:extLst>
      <p:ext uri="{BB962C8B-B14F-4D97-AF65-F5344CB8AC3E}">
        <p14:creationId xmlns:p14="http://schemas.microsoft.com/office/powerpoint/2010/main" val="2623700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OBJETIVOS NACIONALES</a:t>
            </a:r>
            <a:endParaRPr lang="es-CL" dirty="0"/>
          </a:p>
        </p:txBody>
      </p:sp>
      <p:sp>
        <p:nvSpPr>
          <p:cNvPr id="3" name="Marcador de contenido 2"/>
          <p:cNvSpPr>
            <a:spLocks noGrp="1"/>
          </p:cNvSpPr>
          <p:nvPr>
            <p:ph idx="1"/>
          </p:nvPr>
        </p:nvSpPr>
        <p:spPr>
          <a:xfrm>
            <a:off x="1176864" y="2490135"/>
            <a:ext cx="7211559" cy="3675169"/>
          </a:xfrm>
        </p:spPr>
        <p:txBody>
          <a:bodyPr>
            <a:normAutofit fontScale="85000" lnSpcReduction="10000"/>
          </a:bodyPr>
          <a:lstStyle/>
          <a:p>
            <a:r>
              <a:rPr lang="es-CL" dirty="0" smtClean="0"/>
              <a:t>Centrar el quehacer pastoral en el encuentro con Cristo.</a:t>
            </a:r>
          </a:p>
          <a:p>
            <a:r>
              <a:rPr lang="es-CL" dirty="0" smtClean="0"/>
              <a:t>Fortalecer, a través de la Eucaristía, la experiencia de “encuentro”.</a:t>
            </a:r>
          </a:p>
          <a:p>
            <a:r>
              <a:rPr lang="es-CL" dirty="0" smtClean="0"/>
              <a:t>Reflexionar en torno a la centralidad de la Eucaristía en la vida de la Iglesia, </a:t>
            </a:r>
            <a:r>
              <a:rPr lang="es-ES_tradnl" dirty="0" smtClean="0"/>
              <a:t>profundizando </a:t>
            </a:r>
            <a:r>
              <a:rPr lang="es-ES_tradnl" dirty="0"/>
              <a:t>en la relación entre pastoral y </a:t>
            </a:r>
            <a:r>
              <a:rPr lang="es-ES_tradnl" dirty="0" smtClean="0"/>
              <a:t>solidaridad.</a:t>
            </a:r>
            <a:endParaRPr lang="es-CL" dirty="0" smtClean="0"/>
          </a:p>
          <a:p>
            <a:r>
              <a:rPr lang="es-CL" dirty="0" smtClean="0"/>
              <a:t>Recoger y proyectar el mensaje y los frutos de la visita del Papa Francisco.</a:t>
            </a:r>
          </a:p>
          <a:p>
            <a:r>
              <a:rPr lang="es-CL" dirty="0" smtClean="0"/>
              <a:t>Renovación en el modo de celebrar la eucaristía dominical.   (F</a:t>
            </a:r>
            <a:r>
              <a:rPr lang="es-ES_tradnl" dirty="0" err="1" smtClean="0"/>
              <a:t>omentando</a:t>
            </a:r>
            <a:r>
              <a:rPr lang="es-ES_tradnl" dirty="0" smtClean="0"/>
              <a:t> </a:t>
            </a:r>
            <a:r>
              <a:rPr lang="es-ES_tradnl" dirty="0"/>
              <a:t>la formación, cuidando la preparación, fortaleciendo la participación y profundizando en el </a:t>
            </a:r>
            <a:r>
              <a:rPr lang="es-ES_tradnl" i="1" dirty="0" err="1"/>
              <a:t>ars</a:t>
            </a:r>
            <a:r>
              <a:rPr lang="es-ES_tradnl" i="1" dirty="0"/>
              <a:t> </a:t>
            </a:r>
            <a:r>
              <a:rPr lang="es-ES_tradnl" i="1" dirty="0" err="1"/>
              <a:t>celebrandi</a:t>
            </a:r>
            <a:r>
              <a:rPr lang="es-ES_tradnl" dirty="0" smtClean="0"/>
              <a:t>.)</a:t>
            </a:r>
            <a:endParaRPr lang="es-CL" dirty="0"/>
          </a:p>
        </p:txBody>
      </p:sp>
    </p:spTree>
    <p:extLst>
      <p:ext uri="{BB962C8B-B14F-4D97-AF65-F5344CB8AC3E}">
        <p14:creationId xmlns:p14="http://schemas.microsoft.com/office/powerpoint/2010/main" val="184803176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OBJETIVOS DIOCESANOS</a:t>
            </a:r>
            <a:endParaRPr lang="es-CL" dirty="0"/>
          </a:p>
        </p:txBody>
      </p:sp>
      <p:sp>
        <p:nvSpPr>
          <p:cNvPr id="3" name="Marcador de contenido 2"/>
          <p:cNvSpPr>
            <a:spLocks noGrp="1"/>
          </p:cNvSpPr>
          <p:nvPr>
            <p:ph idx="1"/>
          </p:nvPr>
        </p:nvSpPr>
        <p:spPr/>
        <p:txBody>
          <a:bodyPr>
            <a:normAutofit lnSpcReduction="10000"/>
          </a:bodyPr>
          <a:lstStyle/>
          <a:p>
            <a:r>
              <a:rPr lang="es-CL" dirty="0" smtClean="0"/>
              <a:t>Que las actividades del Congreso Eucarístico ayuden a fortalecer el camino pastoral de la Diócesis en las opciones centrales y transversales sobre la familia y el cuidado de la casa común, sin olvidar las otras opciones pastorales señaladas por el XI Sínodo Diocesano.</a:t>
            </a:r>
          </a:p>
          <a:p>
            <a:r>
              <a:rPr lang="es-CL" dirty="0" smtClean="0"/>
              <a:t>Que el Congreso Eucarístico sea integrado en el quehacer pastoral permanente de las comunidades.  Que sirva como nuevo impulso.</a:t>
            </a:r>
            <a:endParaRPr lang="es-CL" dirty="0"/>
          </a:p>
        </p:txBody>
      </p:sp>
    </p:spTree>
    <p:extLst>
      <p:ext uri="{BB962C8B-B14F-4D97-AF65-F5344CB8AC3E}">
        <p14:creationId xmlns:p14="http://schemas.microsoft.com/office/powerpoint/2010/main" val="2921434849"/>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B4E310E-2C0D-4B42-9D9B-3C67BC40F8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72</TotalTime>
  <Words>568</Words>
  <Application>Microsoft Office PowerPoint</Application>
  <PresentationFormat>Presentación en pantalla (4:3)</PresentationFormat>
  <Paragraphs>84</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Orgánico</vt:lpstr>
      <vt:lpstr>Presentación de PowerPoint</vt:lpstr>
      <vt:lpstr>¿Que es un Congreso Eucarístico?</vt:lpstr>
      <vt:lpstr>Una clave interpretativa…</vt:lpstr>
      <vt:lpstr>Cómo surge la iniciativa…</vt:lpstr>
      <vt:lpstr>LEMA</vt:lpstr>
      <vt:lpstr>LOGO</vt:lpstr>
      <vt:lpstr>ETAPAS</vt:lpstr>
      <vt:lpstr>OBJETIVOS NACIONALES</vt:lpstr>
      <vt:lpstr>OBJETIVOS DIOCESANOS</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 Gallardo Quelin</dc:creator>
  <cp:keywords/>
  <cp:lastModifiedBy>Camila</cp:lastModifiedBy>
  <cp:revision>10</cp:revision>
  <dcterms:created xsi:type="dcterms:W3CDTF">2018-03-17T05:29:14Z</dcterms:created>
  <dcterms:modified xsi:type="dcterms:W3CDTF">2018-03-17T13:03:02Z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TC019936239991</vt:lpwstr>
  </property>
</Properties>
</file>